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4"/>
  </p:notesMasterIdLst>
  <p:sldIdLst>
    <p:sldId id="278" r:id="rId4"/>
    <p:sldId id="257" r:id="rId5"/>
    <p:sldId id="307" r:id="rId6"/>
    <p:sldId id="311" r:id="rId7"/>
    <p:sldId id="265" r:id="rId8"/>
    <p:sldId id="258" r:id="rId9"/>
    <p:sldId id="272" r:id="rId10"/>
    <p:sldId id="266" r:id="rId11"/>
    <p:sldId id="310" r:id="rId12"/>
    <p:sldId id="304" r:id="rId13"/>
    <p:sldId id="267" r:id="rId14"/>
    <p:sldId id="282" r:id="rId15"/>
    <p:sldId id="288" r:id="rId16"/>
    <p:sldId id="298" r:id="rId17"/>
    <p:sldId id="309" r:id="rId18"/>
    <p:sldId id="289" r:id="rId19"/>
    <p:sldId id="306" r:id="rId20"/>
    <p:sldId id="300" r:id="rId21"/>
    <p:sldId id="301" r:id="rId22"/>
    <p:sldId id="261" r:id="rId23"/>
    <p:sldId id="308" r:id="rId24"/>
    <p:sldId id="262" r:id="rId25"/>
    <p:sldId id="302" r:id="rId26"/>
    <p:sldId id="303" r:id="rId27"/>
    <p:sldId id="294" r:id="rId28"/>
    <p:sldId id="287" r:id="rId29"/>
    <p:sldId id="297" r:id="rId30"/>
    <p:sldId id="274" r:id="rId31"/>
    <p:sldId id="305" r:id="rId32"/>
    <p:sldId id="295" r:id="rId33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91032" autoAdjust="0"/>
  </p:normalViewPr>
  <p:slideViewPr>
    <p:cSldViewPr snapToObjects="1">
      <p:cViewPr varScale="1">
        <p:scale>
          <a:sx n="125" d="100"/>
          <a:sy n="125" d="100"/>
        </p:scale>
        <p:origin x="-712" y="-104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11/09/14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3850217" y="9434831"/>
            <a:ext cx="2944283" cy="4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/>
          <a:p>
            <a:pPr algn="r">
              <a:defRPr/>
            </a:pPr>
            <a:fld id="{4664D76C-5C64-914D-922B-FE65D65A7A52}" type="slidenum">
              <a:rPr lang="en-US" sz="1200" b="0">
                <a:latin typeface="Times" charset="0"/>
                <a:cs typeface="+mn-cs"/>
              </a:rPr>
              <a:pPr algn="r">
                <a:defRPr/>
              </a:pPr>
              <a:t>30</a:t>
            </a:fld>
            <a:endParaRPr lang="en-US" sz="1200" b="0">
              <a:latin typeface="Times" charset="0"/>
              <a:cs typeface="+mn-cs"/>
            </a:endParaRPr>
          </a:p>
        </p:txBody>
      </p:sp>
      <p:sp>
        <p:nvSpPr>
          <p:cNvPr id="169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6600"/>
            <a:ext cx="5027612" cy="37719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9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351" y="4754937"/>
            <a:ext cx="4996789" cy="4426019"/>
          </a:xfrm>
        </p:spPr>
        <p:txBody>
          <a:bodyPr/>
          <a:lstStyle/>
          <a:p>
            <a:pPr>
              <a:defRPr/>
            </a:pPr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Classical -&gt; Errors Average out</a:t>
            </a:r>
          </a:p>
          <a:p>
            <a:pPr algn="l"/>
            <a:r>
              <a:rPr lang="en-US" sz="1200" dirty="0" smtClean="0"/>
              <a:t>Quantum -&gt; Errors add up 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39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11/09/14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emf"/><Relationship Id="rId5" Type="http://schemas.openxmlformats.org/officeDocument/2006/relationships/image" Target="../media/image25.emf"/><Relationship Id="rId6" Type="http://schemas.openxmlformats.org/officeDocument/2006/relationships/image" Target="../media/image11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4.png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3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4.png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image" Target="../media/image4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emf"/><Relationship Id="rId12" Type="http://schemas.openxmlformats.org/officeDocument/2006/relationships/image" Target="../media/image53.emf"/><Relationship Id="rId13" Type="http://schemas.openxmlformats.org/officeDocument/2006/relationships/image" Target="../media/image5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3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8" Type="http://schemas.openxmlformats.org/officeDocument/2006/relationships/image" Target="../media/image49.emf"/><Relationship Id="rId9" Type="http://schemas.openxmlformats.org/officeDocument/2006/relationships/image" Target="../media/image50.emf"/><Relationship Id="rId10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3.emf"/><Relationship Id="rId5" Type="http://schemas.openxmlformats.org/officeDocument/2006/relationships/image" Target="../media/image4.png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65.emf"/><Relationship Id="rId9" Type="http://schemas.openxmlformats.org/officeDocument/2006/relationships/image" Target="../media/image6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3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pic>
        <p:nvPicPr>
          <p:cNvPr id="6" name="Afbeelding 5" descr="entanglement-setup-d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386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7" descr="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35612" r="4897" b="7460"/>
          <a:stretch>
            <a:fillRect/>
          </a:stretch>
        </p:blipFill>
        <p:spPr bwMode="auto">
          <a:xfrm>
            <a:off x="4427984" y="4579352"/>
            <a:ext cx="2028514" cy="14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eperen 54"/>
          <p:cNvGrpSpPr/>
          <p:nvPr/>
        </p:nvGrpSpPr>
        <p:grpSpPr>
          <a:xfrm>
            <a:off x="827584" y="1506158"/>
            <a:ext cx="3456384" cy="2424897"/>
            <a:chOff x="827584" y="1506158"/>
            <a:chExt cx="345638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827584" y="1506158"/>
              <a:ext cx="345638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2462028"/>
              <a:ext cx="548959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1828998" y="2529038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3023837" y="2579847"/>
              <a:ext cx="781605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99316" y="2524647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130173" y="3174561"/>
              <a:ext cx="548959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1828998" y="3241571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2586852" y="3237180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2588833"/>
              <a:ext cx="326065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3263842"/>
              <a:ext cx="326065" cy="317500"/>
            </a:xfrm>
            <a:prstGeom prst="rect">
              <a:avLst/>
            </a:prstGeom>
          </p:spPr>
        </p:pic>
      </p:grpSp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4" name="Groeperen 53"/>
          <p:cNvGrpSpPr/>
          <p:nvPr/>
        </p:nvGrpSpPr>
        <p:grpSpPr>
          <a:xfrm>
            <a:off x="827584" y="4173673"/>
            <a:ext cx="3456384" cy="1730632"/>
            <a:chOff x="827584" y="4173673"/>
            <a:chExt cx="3456384" cy="1730632"/>
          </a:xfrm>
        </p:grpSpPr>
        <p:sp>
          <p:nvSpPr>
            <p:cNvPr id="39" name="Afgeronde rechthoek 38"/>
            <p:cNvSpPr/>
            <p:nvPr/>
          </p:nvSpPr>
          <p:spPr>
            <a:xfrm>
              <a:off x="827584" y="4173673"/>
              <a:ext cx="3456384" cy="17306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</a:t>
              </a:r>
              <a:r>
                <a:rPr lang="en-US" sz="1800" dirty="0" smtClean="0">
                  <a:solidFill>
                    <a:schemeClr val="tx1"/>
                  </a:solidFill>
                </a:rPr>
                <a:t>rotated with microwave pulses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5129542"/>
              <a:ext cx="548959" cy="513156"/>
            </a:xfrm>
            <a:prstGeom prst="rect">
              <a:avLst/>
            </a:prstGeom>
          </p:spPr>
        </p:pic>
        <p:sp>
          <p:nvSpPr>
            <p:cNvPr id="43" name="Pijl links 42"/>
            <p:cNvSpPr/>
            <p:nvPr/>
          </p:nvSpPr>
          <p:spPr>
            <a:xfrm>
              <a:off x="2895721" y="5192161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5256347"/>
              <a:ext cx="326065" cy="317500"/>
            </a:xfrm>
            <a:prstGeom prst="rect">
              <a:avLst/>
            </a:prstGeom>
          </p:spPr>
        </p:pic>
        <p:pic>
          <p:nvPicPr>
            <p:cNvPr id="52" name="Afbeelding 5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78109">
              <a:off x="3215293" y="5154586"/>
              <a:ext cx="548959" cy="513156"/>
            </a:xfrm>
            <a:prstGeom prst="rect">
              <a:avLst/>
            </a:prstGeom>
          </p:spPr>
        </p:pic>
        <p:sp>
          <p:nvSpPr>
            <p:cNvPr id="51" name="Freeform 17"/>
            <p:cNvSpPr/>
            <p:nvPr/>
          </p:nvSpPr>
          <p:spPr>
            <a:xfrm rot="20962063">
              <a:off x="1990201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Ovaal 4"/>
          <p:cNvSpPr/>
          <p:nvPr/>
        </p:nvSpPr>
        <p:spPr>
          <a:xfrm>
            <a:off x="5436096" y="1628800"/>
            <a:ext cx="3627547" cy="3627547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 bwMode="auto">
          <a:xfrm flipH="1">
            <a:off x="5220072" y="3237180"/>
            <a:ext cx="216024" cy="22080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H="1">
            <a:off x="5292080" y="5192161"/>
            <a:ext cx="2448272" cy="3816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spins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Electron spin dependent carbon rotations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1115616" y="2848355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7" name="Afbeelding 3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2839">
            <a:off x="473821" y="4538917"/>
            <a:ext cx="396465" cy="396465"/>
          </a:xfrm>
          <a:prstGeom prst="rect">
            <a:avLst/>
          </a:prstGeom>
        </p:spPr>
      </p:pic>
      <p:pic>
        <p:nvPicPr>
          <p:cNvPr id="50" name="Afbeelding 49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12792">
            <a:off x="722631" y="1427975"/>
            <a:ext cx="396465" cy="396465"/>
          </a:xfrm>
          <a:prstGeom prst="rect">
            <a:avLst/>
          </a:prstGeom>
        </p:spPr>
      </p:pic>
      <p:pic>
        <p:nvPicPr>
          <p:cNvPr id="51" name="Afbeelding 5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3266">
            <a:off x="3697167" y="5475782"/>
            <a:ext cx="396465" cy="396465"/>
          </a:xfrm>
          <a:prstGeom prst="rect">
            <a:avLst/>
          </a:prstGeom>
        </p:spPr>
      </p:pic>
      <p:pic>
        <p:nvPicPr>
          <p:cNvPr id="52" name="Afbeelding 51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20" y="3779505"/>
            <a:ext cx="396465" cy="396465"/>
          </a:xfrm>
          <a:prstGeom prst="rect">
            <a:avLst/>
          </a:prstGeom>
        </p:spPr>
      </p:pic>
      <p:pic>
        <p:nvPicPr>
          <p:cNvPr id="53" name="Afbeelding 52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8759">
            <a:off x="3403531" y="1917819"/>
            <a:ext cx="396465" cy="396465"/>
          </a:xfrm>
          <a:prstGeom prst="rect">
            <a:avLst/>
          </a:prstGeom>
        </p:spPr>
      </p:pic>
      <p:sp>
        <p:nvSpPr>
          <p:cNvPr id="54" name="Freeform 17"/>
          <p:cNvSpPr/>
          <p:nvPr/>
        </p:nvSpPr>
        <p:spPr>
          <a:xfrm rot="18900000">
            <a:off x="1695451" y="2543565"/>
            <a:ext cx="2201383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Freeform 17"/>
          <p:cNvSpPr/>
          <p:nvPr/>
        </p:nvSpPr>
        <p:spPr>
          <a:xfrm rot="578628">
            <a:off x="1993803" y="3504012"/>
            <a:ext cx="18957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Freeform 17"/>
          <p:cNvSpPr/>
          <p:nvPr/>
        </p:nvSpPr>
        <p:spPr>
          <a:xfrm rot="18559633">
            <a:off x="243903" y="3795856"/>
            <a:ext cx="18957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Freeform 17"/>
          <p:cNvSpPr/>
          <p:nvPr/>
        </p:nvSpPr>
        <p:spPr>
          <a:xfrm rot="14389679">
            <a:off x="394858" y="2294742"/>
            <a:ext cx="18957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Freeform 17"/>
          <p:cNvSpPr/>
          <p:nvPr/>
        </p:nvSpPr>
        <p:spPr>
          <a:xfrm rot="2763136">
            <a:off x="1509466" y="4374507"/>
            <a:ext cx="2909924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2" grpId="0" animBg="1"/>
      <p:bldP spid="63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Control of weakly coupled carbon spins trough dynamical decoupling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Taminiau</a:t>
            </a:r>
            <a:r>
              <a:rPr lang="en-US" dirty="0" smtClean="0"/>
              <a:t> et al. (2012) Phys. Rev. Let. </a:t>
            </a:r>
            <a:endParaRPr lang="en-US" dirty="0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76" name="Afbeelding 75" descr="NV_No_Spin_NoText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5" y="3282588"/>
            <a:ext cx="1795827" cy="1795827"/>
          </a:xfrm>
          <a:prstGeom prst="rect">
            <a:avLst/>
          </a:prstGeom>
        </p:spPr>
      </p:pic>
      <p:pic>
        <p:nvPicPr>
          <p:cNvPr id="77" name="Afbeelding 7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5435900" y="2678577"/>
            <a:ext cx="396465" cy="396465"/>
          </a:xfrm>
          <a:prstGeom prst="rect">
            <a:avLst/>
          </a:prstGeom>
        </p:spPr>
      </p:pic>
      <p:pic>
        <p:nvPicPr>
          <p:cNvPr id="78" name="Afbeelding 77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4928856" y="4661231"/>
            <a:ext cx="396465" cy="396465"/>
          </a:xfrm>
          <a:prstGeom prst="rect">
            <a:avLst/>
          </a:prstGeom>
        </p:spPr>
      </p:pic>
      <p:pic>
        <p:nvPicPr>
          <p:cNvPr id="79" name="Afbeelding 78" descr="PurpleRotati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1" y="3705813"/>
            <a:ext cx="557375" cy="371582"/>
          </a:xfrm>
          <a:prstGeom prst="rect">
            <a:avLst/>
          </a:prstGeom>
        </p:spPr>
      </p:pic>
      <p:pic>
        <p:nvPicPr>
          <p:cNvPr id="80" name="Afbeelding 79" descr="PurpleSpin.ai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39" y="3705812"/>
            <a:ext cx="371584" cy="371583"/>
          </a:xfrm>
          <a:prstGeom prst="rect">
            <a:avLst/>
          </a:prstGeom>
        </p:spPr>
      </p:pic>
      <p:pic>
        <p:nvPicPr>
          <p:cNvPr id="81" name="Afbeelding 8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8520">
            <a:off x="3353998" y="5313086"/>
            <a:ext cx="396465" cy="396465"/>
          </a:xfrm>
          <a:prstGeom prst="rect">
            <a:avLst/>
          </a:prstGeom>
        </p:spPr>
      </p:pic>
      <p:sp>
        <p:nvSpPr>
          <p:cNvPr id="82" name="Freeform 17"/>
          <p:cNvSpPr/>
          <p:nvPr/>
        </p:nvSpPr>
        <p:spPr>
          <a:xfrm rot="20285561">
            <a:off x="2298081" y="3228605"/>
            <a:ext cx="33613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Freeform 17"/>
          <p:cNvSpPr/>
          <p:nvPr/>
        </p:nvSpPr>
        <p:spPr>
          <a:xfrm rot="622239">
            <a:off x="2312321" y="4161176"/>
            <a:ext cx="2772351" cy="424906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4" name="Afbeelding 83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766202" y="3343344"/>
            <a:ext cx="396465" cy="3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1" animBg="1"/>
      <p:bldP spid="8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control over the carbon and electron spin we can initialize </a:t>
            </a:r>
            <a:r>
              <a:rPr lang="en-US" dirty="0" smtClean="0"/>
              <a:t>carbon spins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Afbeelding 12" descr="RO_and_init_C1_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033362"/>
            <a:ext cx="3888432" cy="3130686"/>
          </a:xfrm>
          <a:prstGeom prst="rect">
            <a:avLst/>
          </a:prstGeom>
        </p:spPr>
      </p:pic>
      <p:pic>
        <p:nvPicPr>
          <p:cNvPr id="16" name="Afbeelding 15" descr="RO_and_init_C1_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8" y="1552352"/>
            <a:ext cx="3888431" cy="3130686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267037" y="3003293"/>
            <a:ext cx="1137320" cy="829513"/>
            <a:chOff x="827584" y="2946265"/>
            <a:chExt cx="1137320" cy="829513"/>
          </a:xfrm>
        </p:grpSpPr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137817" y="3185861"/>
              <a:ext cx="589917" cy="589917"/>
            </a:xfrm>
            <a:prstGeom prst="rect">
              <a:avLst/>
            </a:prstGeom>
          </p:spPr>
        </p:pic>
        <p:pic>
          <p:nvPicPr>
            <p:cNvPr id="6" name="Afbeelding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946265"/>
              <a:ext cx="1137320" cy="282422"/>
            </a:xfrm>
            <a:prstGeom prst="rect">
              <a:avLst/>
            </a:prstGeom>
          </p:spPr>
        </p:pic>
      </p:grpSp>
      <p:grpSp>
        <p:nvGrpSpPr>
          <p:cNvPr id="11" name="Groeperen 10"/>
          <p:cNvGrpSpPr/>
          <p:nvPr/>
        </p:nvGrpSpPr>
        <p:grpSpPr>
          <a:xfrm>
            <a:off x="6522144" y="2736217"/>
            <a:ext cx="1296144" cy="738664"/>
            <a:chOff x="7668344" y="3034805"/>
            <a:chExt cx="1296144" cy="738664"/>
          </a:xfrm>
        </p:grpSpPr>
        <p:sp>
          <p:nvSpPr>
            <p:cNvPr id="8" name="Ovaal 7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Ovaal 13"/>
            <p:cNvSpPr/>
            <p:nvPr/>
          </p:nvSpPr>
          <p:spPr>
            <a:xfrm>
              <a:off x="7668344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Tekstvak 9"/>
            <p:cNvSpPr txBox="1"/>
            <p:nvPr/>
          </p:nvSpPr>
          <p:spPr>
            <a:xfrm>
              <a:off x="7812360" y="3034805"/>
              <a:ext cx="11521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X-readout</a:t>
              </a:r>
            </a:p>
            <a:p>
              <a:pPr algn="l"/>
              <a:r>
                <a:rPr lang="en-US" sz="1400" dirty="0" smtClean="0"/>
                <a:t>Y-readout</a:t>
              </a:r>
            </a:p>
            <a:p>
              <a:pPr algn="l"/>
              <a:r>
                <a:rPr lang="en-US" sz="1400" dirty="0" smtClean="0"/>
                <a:t>Z-readout</a:t>
              </a: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3635896" y="1916832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Carbon initialized in</a:t>
            </a:r>
          </a:p>
        </p:txBody>
      </p:sp>
      <p:pic>
        <p:nvPicPr>
          <p:cNvPr id="18" name="Afbeelding 17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5" t="-10046"/>
          <a:stretch/>
        </p:blipFill>
        <p:spPr>
          <a:xfrm>
            <a:off x="5292080" y="1973589"/>
            <a:ext cx="287874" cy="1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eperen 102"/>
          <p:cNvGrpSpPr/>
          <p:nvPr/>
        </p:nvGrpSpPr>
        <p:grpSpPr>
          <a:xfrm rot="3691939">
            <a:off x="7598293" y="4191448"/>
            <a:ext cx="555631" cy="771415"/>
            <a:chOff x="6088534" y="2517197"/>
            <a:chExt cx="813271" cy="1647193"/>
          </a:xfrm>
        </p:grpSpPr>
        <p:sp>
          <p:nvSpPr>
            <p:cNvPr id="104" name="Traan 103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5" name="Traan 104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30" name="Groeperen 29"/>
          <p:cNvGrpSpPr/>
          <p:nvPr/>
        </p:nvGrpSpPr>
        <p:grpSpPr>
          <a:xfrm>
            <a:off x="6964451" y="4012923"/>
            <a:ext cx="1725874" cy="1152105"/>
            <a:chOff x="6487525" y="3341291"/>
            <a:chExt cx="1725874" cy="1152105"/>
          </a:xfrm>
        </p:grpSpPr>
        <p:pic>
          <p:nvPicPr>
            <p:cNvPr id="90" name="Afbeelding 8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7200000">
              <a:off x="6985396" y="3695272"/>
              <a:ext cx="615117" cy="979053"/>
            </a:xfrm>
            <a:prstGeom prst="diamond">
              <a:avLst/>
            </a:prstGeom>
          </p:spPr>
        </p:pic>
        <p:grpSp>
          <p:nvGrpSpPr>
            <p:cNvPr id="29" name="Groeperen 28"/>
            <p:cNvGrpSpPr/>
            <p:nvPr/>
          </p:nvGrpSpPr>
          <p:grpSpPr>
            <a:xfrm>
              <a:off x="6487525" y="3341291"/>
              <a:ext cx="1725874" cy="1152105"/>
              <a:chOff x="6487525" y="3341291"/>
              <a:chExt cx="1725874" cy="1152105"/>
            </a:xfrm>
          </p:grpSpPr>
          <p:pic>
            <p:nvPicPr>
              <p:cNvPr id="92" name="Afbeelding 9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8144581">
                <a:off x="7416315" y="3696311"/>
                <a:ext cx="615116" cy="979053"/>
              </a:xfrm>
              <a:prstGeom prst="diamond">
                <a:avLst/>
              </a:prstGeom>
            </p:spPr>
          </p:pic>
          <p:pic>
            <p:nvPicPr>
              <p:cNvPr id="89" name="Afbeelding 8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000000">
                <a:off x="6669493" y="3159323"/>
                <a:ext cx="615117" cy="979053"/>
              </a:xfrm>
              <a:prstGeom prst="diamond">
                <a:avLst/>
              </a:prstGeom>
            </p:spPr>
          </p:pic>
          <p:pic>
            <p:nvPicPr>
              <p:cNvPr id="91" name="Afbeelding 9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7346119">
                <a:off x="7537982" y="3667621"/>
                <a:ext cx="309806" cy="482975"/>
              </a:xfrm>
              <a:prstGeom prst="rtTriangle">
                <a:avLst/>
              </a:prstGeom>
            </p:spPr>
          </p:pic>
        </p:grpSp>
      </p:grpSp>
      <p:grpSp>
        <p:nvGrpSpPr>
          <p:cNvPr id="100" name="Groeperen 99"/>
          <p:cNvGrpSpPr/>
          <p:nvPr/>
        </p:nvGrpSpPr>
        <p:grpSpPr>
          <a:xfrm rot="3824933">
            <a:off x="7493567" y="2106546"/>
            <a:ext cx="548049" cy="771415"/>
            <a:chOff x="6088534" y="2517197"/>
            <a:chExt cx="813271" cy="1647193"/>
          </a:xfrm>
        </p:grpSpPr>
        <p:sp>
          <p:nvSpPr>
            <p:cNvPr id="101" name="Traan 100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2" name="Traan 101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24" name="Groeperen 23"/>
          <p:cNvGrpSpPr/>
          <p:nvPr/>
        </p:nvGrpSpPr>
        <p:grpSpPr>
          <a:xfrm>
            <a:off x="7061940" y="2290855"/>
            <a:ext cx="1504786" cy="805020"/>
            <a:chOff x="6732828" y="2246204"/>
            <a:chExt cx="1504786" cy="805020"/>
          </a:xfrm>
        </p:grpSpPr>
        <p:pic>
          <p:nvPicPr>
            <p:cNvPr id="79" name="Afbeelding 78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7051200" y="2159619"/>
              <a:ext cx="309806" cy="482975"/>
            </a:xfrm>
            <a:prstGeom prst="rtTriangle">
              <a:avLst/>
            </a:prstGeom>
          </p:spPr>
        </p:pic>
        <p:pic>
          <p:nvPicPr>
            <p:cNvPr id="80" name="Afbeelding 7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6914797" y="2202427"/>
              <a:ext cx="615116" cy="979053"/>
            </a:xfrm>
            <a:prstGeom prst="diamond">
              <a:avLst/>
            </a:prstGeom>
          </p:spPr>
        </p:pic>
        <p:pic>
          <p:nvPicPr>
            <p:cNvPr id="81" name="Afbeelding 80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7567651" y="2216357"/>
              <a:ext cx="309806" cy="482975"/>
            </a:xfrm>
            <a:prstGeom prst="rtTriangle">
              <a:avLst/>
            </a:prstGeom>
          </p:spPr>
        </p:pic>
        <p:pic>
          <p:nvPicPr>
            <p:cNvPr id="82" name="Afbeelding 8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7440530" y="2254139"/>
              <a:ext cx="615116" cy="979053"/>
            </a:xfrm>
            <a:prstGeom prst="diamond">
              <a:avLst/>
            </a:prstGeom>
          </p:spPr>
        </p:pic>
      </p:grpSp>
      <p:grpSp>
        <p:nvGrpSpPr>
          <p:cNvPr id="88" name="Groeperen 87"/>
          <p:cNvGrpSpPr/>
          <p:nvPr/>
        </p:nvGrpSpPr>
        <p:grpSpPr>
          <a:xfrm rot="3722639">
            <a:off x="5401061" y="3492027"/>
            <a:ext cx="303491" cy="625253"/>
            <a:chOff x="6088534" y="2721017"/>
            <a:chExt cx="575299" cy="1443373"/>
          </a:xfrm>
        </p:grpSpPr>
        <p:sp>
          <p:nvSpPr>
            <p:cNvPr id="98" name="Traan 9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9" name="Traan 98"/>
            <p:cNvSpPr/>
            <p:nvPr/>
          </p:nvSpPr>
          <p:spPr bwMode="auto">
            <a:xfrm rot="9844015">
              <a:off x="6296821" y="2721017"/>
              <a:ext cx="367012" cy="622449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8" name="Groeperen 17"/>
          <p:cNvGrpSpPr/>
          <p:nvPr/>
        </p:nvGrpSpPr>
        <p:grpSpPr>
          <a:xfrm>
            <a:off x="4722968" y="3222885"/>
            <a:ext cx="1754967" cy="1882657"/>
            <a:chOff x="4237271" y="3222885"/>
            <a:chExt cx="1754967" cy="1882657"/>
          </a:xfrm>
        </p:grpSpPr>
        <p:grpSp>
          <p:nvGrpSpPr>
            <p:cNvPr id="67" name="Groeperen 66"/>
            <p:cNvGrpSpPr/>
            <p:nvPr/>
          </p:nvGrpSpPr>
          <p:grpSpPr>
            <a:xfrm>
              <a:off x="4594369" y="4349445"/>
              <a:ext cx="988743" cy="756097"/>
              <a:chOff x="2339752" y="1556792"/>
              <a:chExt cx="1224136" cy="936104"/>
            </a:xfrm>
          </p:grpSpPr>
          <p:sp>
            <p:nvSpPr>
              <p:cNvPr id="71" name="Ovaal 7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Rechte verbindingslijn met pijl 7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4" name="Rechthoek 7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Pijl links 67"/>
            <p:cNvSpPr/>
            <p:nvPr/>
          </p:nvSpPr>
          <p:spPr>
            <a:xfrm rot="5400000">
              <a:off x="4924756" y="3691091"/>
              <a:ext cx="325306" cy="991405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ijl links 69"/>
            <p:cNvSpPr/>
            <p:nvPr/>
          </p:nvSpPr>
          <p:spPr>
            <a:xfrm>
              <a:off x="5720878" y="441376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eperen 5"/>
            <p:cNvGrpSpPr/>
            <p:nvPr/>
          </p:nvGrpSpPr>
          <p:grpSpPr>
            <a:xfrm>
              <a:off x="4237271" y="3259223"/>
              <a:ext cx="1276718" cy="1147717"/>
              <a:chOff x="-448686" y="3117802"/>
              <a:chExt cx="2831136" cy="2545080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7344691">
                <a:off x="614904" y="3895336"/>
                <a:ext cx="1364031" cy="2171061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074906">
                <a:off x="-45171" y="2714287"/>
                <a:ext cx="1364031" cy="2171061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4682563" y="3222885"/>
              <a:ext cx="979053" cy="717412"/>
              <a:chOff x="538751" y="3037225"/>
              <a:chExt cx="2171064" cy="1590876"/>
            </a:xfrm>
          </p:grpSpPr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7200000">
                <a:off x="942270" y="2633706"/>
                <a:ext cx="1364026" cy="2171064"/>
              </a:xfrm>
              <a:prstGeom prst="diamond">
                <a:avLst/>
              </a:prstGeom>
            </p:spPr>
          </p:pic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8001538">
                <a:off x="1415142" y="3749099"/>
                <a:ext cx="687001" cy="1071004"/>
              </a:xfrm>
              <a:prstGeom prst="rtTriangle">
                <a:avLst/>
              </a:prstGeom>
            </p:spPr>
          </p:pic>
        </p:grpSp>
      </p:grpSp>
      <p:grpSp>
        <p:nvGrpSpPr>
          <p:cNvPr id="85" name="Groeperen 84"/>
          <p:cNvGrpSpPr/>
          <p:nvPr/>
        </p:nvGrpSpPr>
        <p:grpSpPr>
          <a:xfrm rot="3183311">
            <a:off x="5357203" y="1626775"/>
            <a:ext cx="450595" cy="543597"/>
            <a:chOff x="6088534" y="2873449"/>
            <a:chExt cx="696823" cy="1290941"/>
          </a:xfrm>
        </p:grpSpPr>
        <p:sp>
          <p:nvSpPr>
            <p:cNvPr id="87" name="Traan 86"/>
            <p:cNvSpPr/>
            <p:nvPr/>
          </p:nvSpPr>
          <p:spPr bwMode="auto">
            <a:xfrm rot="10264919">
              <a:off x="6418345" y="2873449"/>
              <a:ext cx="367012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6" name="Traan 85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4841203" y="1327263"/>
            <a:ext cx="1654225" cy="1810022"/>
            <a:chOff x="4355506" y="1327263"/>
            <a:chExt cx="1654225" cy="1810022"/>
          </a:xfrm>
        </p:grpSpPr>
        <p:grpSp>
          <p:nvGrpSpPr>
            <p:cNvPr id="55" name="Groeperen 54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61" name="Ovaal 6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hthoek 6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Rechte verbindingslijn met pijl 6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Rechthoek 6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Pijl links 55"/>
            <p:cNvSpPr/>
            <p:nvPr/>
          </p:nvSpPr>
          <p:spPr>
            <a:xfrm rot="5400000">
              <a:off x="4945621" y="1672260"/>
              <a:ext cx="301070" cy="1008898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ijl links 57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4355506" y="1327263"/>
              <a:ext cx="1165748" cy="720022"/>
              <a:chOff x="-249267" y="3181421"/>
              <a:chExt cx="2585062" cy="1596659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7200000">
                <a:off x="1456794" y="3899079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7200000">
                <a:off x="154252" y="2777902"/>
                <a:ext cx="1364025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4515874" y="1762407"/>
              <a:ext cx="979053" cy="718564"/>
              <a:chOff x="-817445" y="4063584"/>
              <a:chExt cx="2171063" cy="1593425"/>
            </a:xfrm>
          </p:grpSpPr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7998462">
                <a:off x="-413928" y="3889463"/>
                <a:ext cx="1364029" cy="2171063"/>
              </a:xfrm>
              <a:prstGeom prst="diamond">
                <a:avLst/>
              </a:prstGeom>
            </p:spPr>
          </p:pic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8000000">
                <a:off x="428569" y="3871581"/>
                <a:ext cx="686998" cy="1071003"/>
              </a:xfrm>
              <a:prstGeom prst="rtTriangle">
                <a:avLst/>
              </a:prstGeom>
            </p:spPr>
          </p:pic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Pfaff et al. Nat. Phys. 2012</a:t>
            </a:r>
            <a:endParaRPr lang="en-US" dirty="0"/>
          </a:p>
        </p:txBody>
      </p:sp>
      <p:sp>
        <p:nvSpPr>
          <p:cNvPr id="15" name="Ovaal 14"/>
          <p:cNvSpPr/>
          <p:nvPr/>
        </p:nvSpPr>
        <p:spPr bwMode="auto">
          <a:xfrm>
            <a:off x="2644729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1060553" y="1549722"/>
            <a:ext cx="1397869" cy="1587563"/>
            <a:chOff x="1060553" y="1549722"/>
            <a:chExt cx="1397869" cy="1587563"/>
          </a:xfrm>
        </p:grpSpPr>
        <p:grpSp>
          <p:nvGrpSpPr>
            <p:cNvPr id="32" name="Groeperen 31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Rechte verbindingslijn met pijl 34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Rechthoek 35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Pijl links 36"/>
            <p:cNvSpPr/>
            <p:nvPr/>
          </p:nvSpPr>
          <p:spPr>
            <a:xfrm rot="5400000">
              <a:off x="1419244" y="1697193"/>
              <a:ext cx="271359" cy="988742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ijl links 38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394065" y="1549722"/>
              <a:ext cx="589917" cy="589917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086261" y="1549722"/>
              <a:ext cx="589917" cy="589917"/>
            </a:xfrm>
            <a:prstGeom prst="rect">
              <a:avLst/>
            </a:prstGeom>
          </p:spPr>
        </p:pic>
      </p:grpSp>
      <p:sp>
        <p:nvSpPr>
          <p:cNvPr id="42" name="Ovaal 41"/>
          <p:cNvSpPr/>
          <p:nvPr/>
        </p:nvSpPr>
        <p:spPr bwMode="auto">
          <a:xfrm>
            <a:off x="2687377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3" name="Groeperen 42"/>
          <p:cNvGrpSpPr/>
          <p:nvPr/>
        </p:nvGrpSpPr>
        <p:grpSpPr>
          <a:xfrm>
            <a:off x="1103201" y="4349445"/>
            <a:ext cx="988743" cy="756097"/>
            <a:chOff x="2339752" y="1556792"/>
            <a:chExt cx="1224136" cy="936104"/>
          </a:xfrm>
        </p:grpSpPr>
        <p:sp>
          <p:nvSpPr>
            <p:cNvPr id="49" name="Ovaal 48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hoek 49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Rechte verbindingslijn met pijl 50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hthoek 5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Pijl links 43"/>
          <p:cNvSpPr/>
          <p:nvPr/>
        </p:nvSpPr>
        <p:spPr>
          <a:xfrm rot="5400000">
            <a:off x="1467401" y="3670958"/>
            <a:ext cx="260342" cy="98874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 links 45"/>
          <p:cNvSpPr/>
          <p:nvPr/>
        </p:nvSpPr>
        <p:spPr>
          <a:xfrm>
            <a:off x="2229710" y="4413761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fbeelding 4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489183" y="3518451"/>
            <a:ext cx="589917" cy="589917"/>
          </a:xfrm>
          <a:prstGeom prst="rect">
            <a:avLst/>
          </a:prstGeom>
        </p:spPr>
      </p:pic>
      <p:pic>
        <p:nvPicPr>
          <p:cNvPr id="48" name="Afbeelding 4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1118772" y="3498266"/>
            <a:ext cx="589917" cy="589917"/>
          </a:xfrm>
          <a:prstGeom prst="rect">
            <a:avLst/>
          </a:prstGeom>
        </p:spPr>
      </p:pic>
      <p:sp>
        <p:nvSpPr>
          <p:cNvPr id="54" name="Ovaal 53"/>
          <p:cNvSpPr/>
          <p:nvPr/>
        </p:nvSpPr>
        <p:spPr bwMode="auto">
          <a:xfrm>
            <a:off x="6681735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66" name="Ovaal 65"/>
          <p:cNvSpPr/>
          <p:nvPr/>
        </p:nvSpPr>
        <p:spPr bwMode="auto">
          <a:xfrm>
            <a:off x="6664242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9" name="Groeperen 18"/>
          <p:cNvGrpSpPr/>
          <p:nvPr/>
        </p:nvGrpSpPr>
        <p:grpSpPr>
          <a:xfrm>
            <a:off x="3029933" y="2255240"/>
            <a:ext cx="1093704" cy="606387"/>
            <a:chOff x="3029933" y="2255240"/>
            <a:chExt cx="1093704" cy="606387"/>
          </a:xfrm>
        </p:grpSpPr>
        <p:pic>
          <p:nvPicPr>
            <p:cNvPr id="75" name="Afbeelding 74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533720" y="2255240"/>
              <a:ext cx="589917" cy="589917"/>
            </a:xfrm>
            <a:prstGeom prst="rect">
              <a:avLst/>
            </a:prstGeom>
          </p:spPr>
        </p:pic>
        <p:pic>
          <p:nvPicPr>
            <p:cNvPr id="76" name="Afbeelding 75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029933" y="2271710"/>
              <a:ext cx="589917" cy="589917"/>
            </a:xfrm>
            <a:prstGeom prst="rect">
              <a:avLst/>
            </a:prstGeom>
          </p:spPr>
        </p:pic>
      </p:grpSp>
      <p:grpSp>
        <p:nvGrpSpPr>
          <p:cNvPr id="23" name="Groeperen 22"/>
          <p:cNvGrpSpPr/>
          <p:nvPr/>
        </p:nvGrpSpPr>
        <p:grpSpPr>
          <a:xfrm>
            <a:off x="3061251" y="4143120"/>
            <a:ext cx="1093704" cy="606387"/>
            <a:chOff x="3061251" y="4143120"/>
            <a:chExt cx="1093704" cy="606387"/>
          </a:xfrm>
        </p:grpSpPr>
        <p:pic>
          <p:nvPicPr>
            <p:cNvPr id="77" name="Afbeelding 76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565038" y="4143120"/>
              <a:ext cx="589917" cy="589917"/>
            </a:xfrm>
            <a:prstGeom prst="rect">
              <a:avLst/>
            </a:prstGeom>
          </p:spPr>
        </p:pic>
        <p:pic>
          <p:nvPicPr>
            <p:cNvPr id="78" name="Afbeelding 77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3061251" y="4159590"/>
              <a:ext cx="589917" cy="589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4" grpId="0" animBg="1"/>
      <p:bldP spid="46" grpId="0" animBg="1"/>
      <p:bldP spid="54" grpId="0" animBg="1"/>
      <p:bldP spid="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use a tomography to characterize a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qubit</a:t>
            </a:r>
            <a:r>
              <a:rPr lang="en-US" dirty="0" smtClean="0"/>
              <a:t> tomography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uu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76" y="2132856"/>
            <a:ext cx="3816424" cy="3109679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555102" y="2813139"/>
            <a:ext cx="1175120" cy="962639"/>
            <a:chOff x="2948517" y="1898988"/>
            <a:chExt cx="1175120" cy="962639"/>
          </a:xfrm>
        </p:grpSpPr>
        <p:grpSp>
          <p:nvGrpSpPr>
            <p:cNvPr id="8" name="Groeperen 7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9" name="Afbeelding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sp>
        <p:nvSpPr>
          <p:cNvPr id="12" name="Pijl links 11"/>
          <p:cNvSpPr/>
          <p:nvPr/>
        </p:nvSpPr>
        <p:spPr>
          <a:xfrm>
            <a:off x="3394846" y="3082223"/>
            <a:ext cx="504056" cy="693555"/>
          </a:xfrm>
          <a:prstGeom prst="rightArrow">
            <a:avLst/>
          </a:prstGeom>
          <a:solidFill>
            <a:schemeClr val="accent4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13" name="Afbeelding 12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240090"/>
            <a:ext cx="1814143" cy="1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hoek 103"/>
          <p:cNvSpPr/>
          <p:nvPr/>
        </p:nvSpPr>
        <p:spPr>
          <a:xfrm>
            <a:off x="2639041" y="4096447"/>
            <a:ext cx="671552" cy="137748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05" name="Rechthoek 104"/>
          <p:cNvSpPr/>
          <p:nvPr/>
        </p:nvSpPr>
        <p:spPr>
          <a:xfrm>
            <a:off x="1950435" y="4096447"/>
            <a:ext cx="671552" cy="8613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97" name="Groeperen 96"/>
          <p:cNvGrpSpPr/>
          <p:nvPr/>
        </p:nvGrpSpPr>
        <p:grpSpPr>
          <a:xfrm rot="16200000">
            <a:off x="6048707" y="3566516"/>
            <a:ext cx="605024" cy="1050073"/>
            <a:chOff x="6641070" y="3769006"/>
            <a:chExt cx="296882" cy="515265"/>
          </a:xfrm>
        </p:grpSpPr>
        <p:sp>
          <p:nvSpPr>
            <p:cNvPr id="98" name="Gekromde pijl omhoog 97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Rechthoek 98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eperen 87"/>
          <p:cNvGrpSpPr/>
          <p:nvPr/>
        </p:nvGrpSpPr>
        <p:grpSpPr>
          <a:xfrm rot="10800000">
            <a:off x="5950047" y="4562883"/>
            <a:ext cx="1184395" cy="640619"/>
            <a:chOff x="7016821" y="3599333"/>
            <a:chExt cx="581176" cy="314348"/>
          </a:xfrm>
        </p:grpSpPr>
        <p:sp>
          <p:nvSpPr>
            <p:cNvPr id="89" name="Gekromde pijl omlaag 8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0" name="Rechthoek 89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Groeperen 74"/>
          <p:cNvGrpSpPr/>
          <p:nvPr/>
        </p:nvGrpSpPr>
        <p:grpSpPr>
          <a:xfrm rot="4500000">
            <a:off x="6434504" y="4335600"/>
            <a:ext cx="1579506" cy="854328"/>
            <a:chOff x="7016821" y="3599333"/>
            <a:chExt cx="581176" cy="314348"/>
          </a:xfrm>
        </p:grpSpPr>
        <p:sp>
          <p:nvSpPr>
            <p:cNvPr id="69" name="Gekromde pijl omlaag 6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1" name="Rechthoek 70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oeperen 93"/>
          <p:cNvGrpSpPr/>
          <p:nvPr/>
        </p:nvGrpSpPr>
        <p:grpSpPr>
          <a:xfrm rot="900000">
            <a:off x="6801228" y="3502376"/>
            <a:ext cx="713807" cy="1238876"/>
            <a:chOff x="6641070" y="3769006"/>
            <a:chExt cx="296882" cy="515265"/>
          </a:xfrm>
        </p:grpSpPr>
        <p:sp>
          <p:nvSpPr>
            <p:cNvPr id="95" name="Gekromde pijl omhoog 9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Rechthoek 9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oeperen 86"/>
          <p:cNvGrpSpPr/>
          <p:nvPr/>
        </p:nvGrpSpPr>
        <p:grpSpPr>
          <a:xfrm rot="5400000">
            <a:off x="6595310" y="4375955"/>
            <a:ext cx="605024" cy="1050073"/>
            <a:chOff x="6641070" y="3769006"/>
            <a:chExt cx="296882" cy="515265"/>
          </a:xfrm>
        </p:grpSpPr>
        <p:sp>
          <p:nvSpPr>
            <p:cNvPr id="85" name="Gekromde pijl omhoog 8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6" name="Rechthoek 8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6291625" y="3722853"/>
            <a:ext cx="1184395" cy="640619"/>
            <a:chOff x="7016821" y="3599333"/>
            <a:chExt cx="581176" cy="314348"/>
          </a:xfrm>
        </p:grpSpPr>
        <p:sp>
          <p:nvSpPr>
            <p:cNvPr id="92" name="Gekromde pijl omlaag 91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3" name="Rechthoek 92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Rechte verbindingslijn 38"/>
          <p:cNvCxnSpPr/>
          <p:nvPr/>
        </p:nvCxnSpPr>
        <p:spPr bwMode="auto">
          <a:xfrm flipH="1" flipV="1">
            <a:off x="3570676" y="2433489"/>
            <a:ext cx="1237765" cy="16629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V="1">
            <a:off x="671017" y="2497804"/>
            <a:ext cx="1910916" cy="12250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perform a parity measurement by mapping the parity on the electron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verticale inhoud 6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</a:t>
            </a:r>
            <a:r>
              <a:rPr lang="en-US" dirty="0" err="1" smtClean="0"/>
              <a:t>meaurement</a:t>
            </a:r>
            <a:r>
              <a:rPr lang="en-US" dirty="0" smtClean="0"/>
              <a:t> on weakly coupled carbon spin</a:t>
            </a:r>
            <a:endParaRPr lang="en-US" dirty="0"/>
          </a:p>
        </p:txBody>
      </p:sp>
      <p:pic>
        <p:nvPicPr>
          <p:cNvPr id="8" name="Afbeelding 7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870543" y="2371110"/>
            <a:ext cx="544367" cy="544365"/>
          </a:xfrm>
          <a:prstGeom prst="rect">
            <a:avLst/>
          </a:prstGeom>
        </p:spPr>
      </p:pic>
      <p:pic>
        <p:nvPicPr>
          <p:cNvPr id="10" name="Afbeelding 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42">
            <a:off x="353881" y="4069718"/>
            <a:ext cx="331357" cy="331356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2303265" y="2108185"/>
            <a:ext cx="1676537" cy="1081400"/>
            <a:chOff x="781885" y="2055885"/>
            <a:chExt cx="1676537" cy="1081400"/>
          </a:xfrm>
        </p:grpSpPr>
        <p:grpSp>
          <p:nvGrpSpPr>
            <p:cNvPr id="18" name="Groeperen 17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Pijl links 18"/>
            <p:cNvSpPr/>
            <p:nvPr/>
          </p:nvSpPr>
          <p:spPr>
            <a:xfrm rot="5400000">
              <a:off x="1415589" y="1693541"/>
              <a:ext cx="271361" cy="996050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ijl links 20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ijl links 32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2640152" y="1607078"/>
            <a:ext cx="1014054" cy="596411"/>
            <a:chOff x="852329" y="500305"/>
            <a:chExt cx="1014054" cy="596411"/>
          </a:xfrm>
        </p:grpSpPr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7622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852329" y="500305"/>
              <a:ext cx="589917" cy="589917"/>
            </a:xfrm>
            <a:prstGeom prst="rect">
              <a:avLst/>
            </a:prstGeom>
          </p:spPr>
        </p:pic>
      </p:grpSp>
      <p:pic>
        <p:nvPicPr>
          <p:cNvPr id="34" name="Afbeelding 33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863313" y="2405134"/>
            <a:ext cx="544367" cy="544365"/>
          </a:xfrm>
          <a:prstGeom prst="rect">
            <a:avLst/>
          </a:prstGeom>
        </p:spPr>
      </p:pic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465729"/>
            <a:ext cx="359084" cy="359084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982823"/>
            <a:ext cx="359084" cy="359084"/>
          </a:xfrm>
          <a:prstGeom prst="rect">
            <a:avLst/>
          </a:prstGeom>
        </p:spPr>
      </p:pic>
      <p:grpSp>
        <p:nvGrpSpPr>
          <p:cNvPr id="47" name="Groeperen 46"/>
          <p:cNvGrpSpPr/>
          <p:nvPr/>
        </p:nvGrpSpPr>
        <p:grpSpPr>
          <a:xfrm>
            <a:off x="4299957" y="2473338"/>
            <a:ext cx="664940" cy="508483"/>
            <a:chOff x="2339752" y="1556792"/>
            <a:chExt cx="1224136" cy="936104"/>
          </a:xfrm>
        </p:grpSpPr>
        <p:sp>
          <p:nvSpPr>
            <p:cNvPr id="48" name="Ovaal 47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hoek 48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Rechte verbindingslijn met pijl 49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1" name="Rechthoek 50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al 51"/>
          <p:cNvSpPr/>
          <p:nvPr/>
        </p:nvSpPr>
        <p:spPr bwMode="auto">
          <a:xfrm>
            <a:off x="5380954" y="25635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3" name="Pijl links 52"/>
          <p:cNvSpPr/>
          <p:nvPr/>
        </p:nvSpPr>
        <p:spPr>
          <a:xfrm>
            <a:off x="5004737" y="252606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eperen 2"/>
          <p:cNvGrpSpPr/>
          <p:nvPr/>
        </p:nvGrpSpPr>
        <p:grpSpPr>
          <a:xfrm>
            <a:off x="6831170" y="7245424"/>
            <a:ext cx="3834588" cy="3078581"/>
            <a:chOff x="5057893" y="2942707"/>
            <a:chExt cx="3834588" cy="3078581"/>
          </a:xfrm>
        </p:grpSpPr>
        <p:sp>
          <p:nvSpPr>
            <p:cNvPr id="55" name="Afgeronde rechthoek 54"/>
            <p:cNvSpPr/>
            <p:nvPr/>
          </p:nvSpPr>
          <p:spPr>
            <a:xfrm>
              <a:off x="5057893" y="2942707"/>
              <a:ext cx="3834588" cy="307858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is brought into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picks up </a:t>
              </a: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By doing this twice the electron picks up 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</a:rPr>
                <a:t>π</a:t>
              </a:r>
              <a:r>
                <a:rPr lang="en-US" sz="1600" dirty="0" smtClean="0">
                  <a:solidFill>
                    <a:schemeClr val="tx1"/>
                  </a:solidFill>
                </a:rPr>
                <a:t>phase if both carbons point in the same direction along x and no phase if they do not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Measuring the electron projects the state 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57" name="Afbeelding 5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432" y="3882361"/>
              <a:ext cx="508779" cy="232405"/>
            </a:xfrm>
            <a:prstGeom prst="rect">
              <a:avLst/>
            </a:prstGeom>
          </p:spPr>
        </p:pic>
        <p:pic>
          <p:nvPicPr>
            <p:cNvPr id="58" name="Afbeelding 5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453" y="3649956"/>
              <a:ext cx="345467" cy="232405"/>
            </a:xfrm>
            <a:prstGeom prst="rect">
              <a:avLst/>
            </a:prstGeom>
          </p:spPr>
        </p:pic>
        <p:pic>
          <p:nvPicPr>
            <p:cNvPr id="59" name="Afbeelding 58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213518" y="3603868"/>
              <a:ext cx="311690" cy="257179"/>
            </a:xfrm>
            <a:prstGeom prst="rect">
              <a:avLst/>
            </a:prstGeom>
          </p:spPr>
        </p:pic>
        <p:pic>
          <p:nvPicPr>
            <p:cNvPr id="60" name="Afbeelding 59" descr="latex-image-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6" t="-75183" b="-1"/>
            <a:stretch/>
          </p:blipFill>
          <p:spPr>
            <a:xfrm>
              <a:off x="8181982" y="3729481"/>
              <a:ext cx="566482" cy="347591"/>
            </a:xfrm>
            <a:prstGeom prst="rect">
              <a:avLst/>
            </a:prstGeom>
          </p:spPr>
        </p:pic>
        <p:sp>
          <p:nvSpPr>
            <p:cNvPr id="61" name="Tekstvak 60"/>
            <p:cNvSpPr txBox="1"/>
            <p:nvPr/>
          </p:nvSpPr>
          <p:spPr>
            <a:xfrm>
              <a:off x="5921211" y="3553576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sp>
          <p:nvSpPr>
            <p:cNvPr id="62" name="Tekstvak 61"/>
            <p:cNvSpPr txBox="1"/>
            <p:nvPr/>
          </p:nvSpPr>
          <p:spPr>
            <a:xfrm>
              <a:off x="5921211" y="3767452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179457" y="3104428"/>
              <a:ext cx="311690" cy="257179"/>
            </a:xfrm>
            <a:prstGeom prst="rect">
              <a:avLst/>
            </a:prstGeom>
          </p:spPr>
        </p:pic>
      </p:grpSp>
      <p:sp>
        <p:nvSpPr>
          <p:cNvPr id="73" name="Tekstvak 72"/>
          <p:cNvSpPr txBox="1"/>
          <p:nvPr/>
        </p:nvSpPr>
        <p:spPr>
          <a:xfrm>
            <a:off x="3197690" y="2761183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799" y="3861048"/>
            <a:ext cx="4694217" cy="1612885"/>
          </a:xfrm>
          <a:prstGeom prst="rect">
            <a:avLst/>
          </a:prstGeom>
        </p:spPr>
      </p:pic>
      <p:pic>
        <p:nvPicPr>
          <p:cNvPr id="103" name="Afbeelding 102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163609" y="3813733"/>
            <a:ext cx="1109381" cy="1109377"/>
          </a:xfrm>
          <a:prstGeom prst="rect">
            <a:avLst/>
          </a:prstGeom>
        </p:spPr>
      </p:pic>
      <p:pic>
        <p:nvPicPr>
          <p:cNvPr id="70" name="Afbeelding 6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246884" y="3934653"/>
            <a:ext cx="1109381" cy="1109377"/>
          </a:xfrm>
          <a:prstGeom prst="rect">
            <a:avLst/>
          </a:prstGeom>
        </p:spPr>
      </p:pic>
      <p:pic>
        <p:nvPicPr>
          <p:cNvPr id="101" name="Afbeelding 100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4345">
            <a:off x="6030558" y="3923595"/>
            <a:ext cx="1109381" cy="1109377"/>
          </a:xfrm>
          <a:prstGeom prst="rect">
            <a:avLst/>
          </a:prstGeom>
        </p:spPr>
      </p:pic>
      <p:pic>
        <p:nvPicPr>
          <p:cNvPr id="102" name="Afbeelding 101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153077" y="4041040"/>
            <a:ext cx="1109381" cy="11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  <p:bldP spid="105" grpId="0" animBg="1"/>
      <p:bldP spid="10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/>
          <p:cNvSpPr/>
          <p:nvPr/>
        </p:nvSpPr>
        <p:spPr>
          <a:xfrm>
            <a:off x="2146937" y="4380439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1" name="Ovaal 50"/>
          <p:cNvSpPr/>
          <p:nvPr/>
        </p:nvSpPr>
        <p:spPr>
          <a:xfrm>
            <a:off x="5134757" y="7315192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parity measurement can project into an entangled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Projecting in an entangled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eperen 12"/>
          <p:cNvGrpSpPr/>
          <p:nvPr/>
        </p:nvGrpSpPr>
        <p:grpSpPr>
          <a:xfrm>
            <a:off x="969740" y="1904476"/>
            <a:ext cx="1676537" cy="1081401"/>
            <a:chOff x="781885" y="2055884"/>
            <a:chExt cx="1676537" cy="1081401"/>
          </a:xfrm>
        </p:grpSpPr>
        <p:grpSp>
          <p:nvGrpSpPr>
            <p:cNvPr id="14" name="Groeperen 13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19" name="Ovaal 1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hoek 1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Rechte verbindingslijn met pijl 2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2" name="Rechthoek 2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Pijl links 14"/>
            <p:cNvSpPr/>
            <p:nvPr/>
          </p:nvSpPr>
          <p:spPr>
            <a:xfrm rot="5400000">
              <a:off x="1388618" y="1720510"/>
              <a:ext cx="325306" cy="99605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ijl links 16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ijl links 17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eperen 22"/>
          <p:cNvGrpSpPr/>
          <p:nvPr/>
        </p:nvGrpSpPr>
        <p:grpSpPr>
          <a:xfrm>
            <a:off x="1218243" y="1409864"/>
            <a:ext cx="1102438" cy="615093"/>
            <a:chOff x="763945" y="506799"/>
            <a:chExt cx="1102438" cy="615093"/>
          </a:xfrm>
        </p:grpSpPr>
        <p:pic>
          <p:nvPicPr>
            <p:cNvPr id="24" name="Afbeelding 2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25" name="Afbeelding 2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26" name="Afbeelding 25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3164" y="2279289"/>
            <a:ext cx="435783" cy="435781"/>
          </a:xfrm>
          <a:prstGeom prst="rect">
            <a:avLst/>
          </a:prstGeom>
        </p:spPr>
      </p:pic>
      <p:sp>
        <p:nvSpPr>
          <p:cNvPr id="34" name="Tekstvak 33"/>
          <p:cNvSpPr txBox="1"/>
          <p:nvPr/>
        </p:nvSpPr>
        <p:spPr>
          <a:xfrm>
            <a:off x="2655855" y="229917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?</a:t>
            </a:r>
          </a:p>
        </p:txBody>
      </p:sp>
      <p:cxnSp>
        <p:nvCxnSpPr>
          <p:cNvPr id="36" name="Rechte verbindingslijn met pijl 35"/>
          <p:cNvCxnSpPr/>
          <p:nvPr/>
        </p:nvCxnSpPr>
        <p:spPr bwMode="auto">
          <a:xfrm flipV="1">
            <a:off x="2987824" y="1904475"/>
            <a:ext cx="460119" cy="49979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Rechte verbindingslijn met pijl 37"/>
          <p:cNvCxnSpPr/>
          <p:nvPr/>
        </p:nvCxnSpPr>
        <p:spPr bwMode="auto">
          <a:xfrm>
            <a:off x="2987824" y="2404264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kstvak 42"/>
          <p:cNvSpPr txBox="1"/>
          <p:nvPr/>
        </p:nvSpPr>
        <p:spPr>
          <a:xfrm>
            <a:off x="1846422" y="2522557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3" y="4328641"/>
            <a:ext cx="5208860" cy="479422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86" y="7237995"/>
            <a:ext cx="5346550" cy="492096"/>
          </a:xfrm>
          <a:prstGeom prst="rect">
            <a:avLst/>
          </a:prstGeom>
        </p:spPr>
      </p:pic>
      <p:sp>
        <p:nvSpPr>
          <p:cNvPr id="53" name="Ovaal 52"/>
          <p:cNvSpPr/>
          <p:nvPr/>
        </p:nvSpPr>
        <p:spPr>
          <a:xfrm>
            <a:off x="4674856" y="4384813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4" name="Ovaal 53"/>
          <p:cNvSpPr/>
          <p:nvPr/>
        </p:nvSpPr>
        <p:spPr>
          <a:xfrm>
            <a:off x="1505437" y="4380439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5" name="Ovaal 54"/>
          <p:cNvSpPr/>
          <p:nvPr/>
        </p:nvSpPr>
        <p:spPr>
          <a:xfrm>
            <a:off x="4427610" y="7315192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6" name="Ovaal 55"/>
          <p:cNvSpPr/>
          <p:nvPr/>
        </p:nvSpPr>
        <p:spPr>
          <a:xfrm>
            <a:off x="7639284" y="7293669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60" name="Rechte verbindingslijn met pijl 59"/>
          <p:cNvCxnSpPr/>
          <p:nvPr/>
        </p:nvCxnSpPr>
        <p:spPr bwMode="auto">
          <a:xfrm flipV="1">
            <a:off x="6142386" y="4217081"/>
            <a:ext cx="460119" cy="36145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Rechte verbindingslijn met pijl 60"/>
          <p:cNvCxnSpPr/>
          <p:nvPr/>
        </p:nvCxnSpPr>
        <p:spPr bwMode="auto">
          <a:xfrm>
            <a:off x="6142386" y="4570237"/>
            <a:ext cx="485700" cy="23782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Rechte verbindingslijn met pijl 61"/>
          <p:cNvCxnSpPr/>
          <p:nvPr/>
        </p:nvCxnSpPr>
        <p:spPr bwMode="auto">
          <a:xfrm flipV="1">
            <a:off x="9106068" y="7139207"/>
            <a:ext cx="527719" cy="3486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Rechte verbindingslijn met pijl 62"/>
          <p:cNvCxnSpPr/>
          <p:nvPr/>
        </p:nvCxnSpPr>
        <p:spPr bwMode="auto">
          <a:xfrm>
            <a:off x="9106068" y="7487890"/>
            <a:ext cx="502138" cy="24220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9" name="Groeperen 78"/>
          <p:cNvGrpSpPr/>
          <p:nvPr/>
        </p:nvGrpSpPr>
        <p:grpSpPr>
          <a:xfrm>
            <a:off x="3427639" y="1327077"/>
            <a:ext cx="2188654" cy="689086"/>
            <a:chOff x="3427639" y="1327077"/>
            <a:chExt cx="2188654" cy="689086"/>
          </a:xfrm>
        </p:grpSpPr>
        <p:pic>
          <p:nvPicPr>
            <p:cNvPr id="41" name="Afbeelding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965" y="1792786"/>
              <a:ext cx="495050" cy="223377"/>
            </a:xfrm>
            <a:prstGeom prst="rect">
              <a:avLst/>
            </a:prstGeom>
          </p:spPr>
        </p:pic>
        <p:pic>
          <p:nvPicPr>
            <p:cNvPr id="42" name="Afbeelding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792787"/>
              <a:ext cx="1026322" cy="223376"/>
            </a:xfrm>
            <a:prstGeom prst="rect">
              <a:avLst/>
            </a:prstGeom>
          </p:spPr>
        </p:pic>
        <p:pic>
          <p:nvPicPr>
            <p:cNvPr id="68" name="Afbeelding 6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05510">
              <a:off x="3774579" y="1360534"/>
              <a:ext cx="589917" cy="589917"/>
            </a:xfrm>
            <a:prstGeom prst="rect">
              <a:avLst/>
            </a:prstGeom>
          </p:spPr>
        </p:pic>
        <p:pic>
          <p:nvPicPr>
            <p:cNvPr id="69" name="Afbeelding 6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539">
              <a:off x="3427639" y="1360291"/>
              <a:ext cx="589917" cy="589917"/>
            </a:xfrm>
            <a:prstGeom prst="rect">
              <a:avLst/>
            </a:prstGeom>
          </p:spPr>
        </p:pic>
        <p:grpSp>
          <p:nvGrpSpPr>
            <p:cNvPr id="72" name="Groeperen 71"/>
            <p:cNvGrpSpPr/>
            <p:nvPr/>
          </p:nvGrpSpPr>
          <p:grpSpPr>
            <a:xfrm>
              <a:off x="4679436" y="1327077"/>
              <a:ext cx="936857" cy="590160"/>
              <a:chOff x="4547772" y="1319785"/>
              <a:chExt cx="936857" cy="590160"/>
            </a:xfrm>
          </p:grpSpPr>
          <p:pic>
            <p:nvPicPr>
              <p:cNvPr id="71" name="Afbeelding 7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0" name="Afbeelding 6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</p:grpSp>
      <p:grpSp>
        <p:nvGrpSpPr>
          <p:cNvPr id="80" name="Groeperen 79"/>
          <p:cNvGrpSpPr/>
          <p:nvPr/>
        </p:nvGrpSpPr>
        <p:grpSpPr>
          <a:xfrm>
            <a:off x="3532625" y="2266827"/>
            <a:ext cx="2097566" cy="675195"/>
            <a:chOff x="3532625" y="2266827"/>
            <a:chExt cx="2097566" cy="675195"/>
          </a:xfrm>
        </p:grpSpPr>
        <p:pic>
          <p:nvPicPr>
            <p:cNvPr id="44" name="Afbeelding 4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314" y="2718646"/>
              <a:ext cx="754649" cy="223376"/>
            </a:xfrm>
            <a:prstGeom prst="rect">
              <a:avLst/>
            </a:prstGeom>
          </p:spPr>
        </p:pic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497" y="2704340"/>
              <a:ext cx="754649" cy="223376"/>
            </a:xfrm>
            <a:prstGeom prst="rect">
              <a:avLst/>
            </a:prstGeom>
          </p:spPr>
        </p:pic>
        <p:grpSp>
          <p:nvGrpSpPr>
            <p:cNvPr id="73" name="Groeperen 72"/>
            <p:cNvGrpSpPr/>
            <p:nvPr/>
          </p:nvGrpSpPr>
          <p:grpSpPr>
            <a:xfrm>
              <a:off x="3532625" y="2283668"/>
              <a:ext cx="936857" cy="590160"/>
              <a:chOff x="4547772" y="1319785"/>
              <a:chExt cx="936857" cy="590160"/>
            </a:xfrm>
          </p:grpSpPr>
          <p:pic>
            <p:nvPicPr>
              <p:cNvPr id="74" name="Afbeelding 73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  <p:grpSp>
          <p:nvGrpSpPr>
            <p:cNvPr id="76" name="Groeperen 75"/>
            <p:cNvGrpSpPr/>
            <p:nvPr/>
          </p:nvGrpSpPr>
          <p:grpSpPr>
            <a:xfrm>
              <a:off x="4577445" y="2266827"/>
              <a:ext cx="1052746" cy="590159"/>
              <a:chOff x="4547772" y="1319785"/>
              <a:chExt cx="1052746" cy="590159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5010601" y="1320027"/>
                <a:ext cx="589917" cy="589917"/>
              </a:xfrm>
              <a:prstGeom prst="rect">
                <a:avLst/>
              </a:prstGeom>
            </p:spPr>
          </p:pic>
        </p:grpSp>
      </p:grpSp>
      <p:pic>
        <p:nvPicPr>
          <p:cNvPr id="81" name="Afbeelding 8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63" y="4006662"/>
            <a:ext cx="1886161" cy="420837"/>
          </a:xfrm>
          <a:prstGeom prst="rect">
            <a:avLst/>
          </a:prstGeom>
        </p:spPr>
      </p:pic>
      <p:pic>
        <p:nvPicPr>
          <p:cNvPr id="82" name="Afbeelding 8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6871741"/>
            <a:ext cx="1891054" cy="421928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70" y="4570237"/>
            <a:ext cx="1891054" cy="421928"/>
          </a:xfrm>
          <a:prstGeom prst="rect">
            <a:avLst/>
          </a:prstGeom>
        </p:spPr>
      </p:pic>
      <p:pic>
        <p:nvPicPr>
          <p:cNvPr id="84" name="Afbeelding 8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7519127"/>
            <a:ext cx="1891054" cy="4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6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Quantum Computer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eperen 13"/>
          <p:cNvGrpSpPr/>
          <p:nvPr/>
        </p:nvGrpSpPr>
        <p:grpSpPr>
          <a:xfrm>
            <a:off x="5052864" y="1772816"/>
            <a:ext cx="3205484" cy="3574398"/>
            <a:chOff x="5052864" y="1772816"/>
            <a:chExt cx="3205484" cy="3574398"/>
          </a:xfrm>
        </p:grpSpPr>
        <p:pic>
          <p:nvPicPr>
            <p:cNvPr id="8" name="Afbeelding 7" descr="uu-XX-parit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864" y="2700919"/>
              <a:ext cx="3024336" cy="2464274"/>
            </a:xfrm>
            <a:prstGeom prst="rect">
              <a:avLst/>
            </a:prstGeom>
          </p:spPr>
        </p:pic>
        <p:pic>
          <p:nvPicPr>
            <p:cNvPr id="10" name="Afbeelding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5165193"/>
              <a:ext cx="1814140" cy="182021"/>
            </a:xfrm>
            <a:prstGeom prst="rect">
              <a:avLst/>
            </a:prstGeom>
          </p:spPr>
        </p:pic>
        <p:grpSp>
          <p:nvGrpSpPr>
            <p:cNvPr id="5" name="Groeperen 4"/>
            <p:cNvGrpSpPr/>
            <p:nvPr/>
          </p:nvGrpSpPr>
          <p:grpSpPr>
            <a:xfrm>
              <a:off x="5772773" y="1772816"/>
              <a:ext cx="1891054" cy="1152105"/>
              <a:chOff x="5772773" y="1772816"/>
              <a:chExt cx="1891054" cy="1152105"/>
            </a:xfrm>
          </p:grpSpPr>
          <p:pic>
            <p:nvPicPr>
              <p:cNvPr id="11" name="Afbeelding 1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2773" y="1772816"/>
                <a:ext cx="1891054" cy="421928"/>
              </a:xfrm>
              <a:prstGeom prst="rect">
                <a:avLst/>
              </a:prstGeom>
            </p:spPr>
          </p:pic>
          <p:grpSp>
            <p:nvGrpSpPr>
              <p:cNvPr id="24" name="Groeperen 23"/>
              <p:cNvGrpSpPr/>
              <p:nvPr/>
            </p:nvGrpSpPr>
            <p:grpSpPr>
              <a:xfrm rot="3691939">
                <a:off x="6489205" y="1951341"/>
                <a:ext cx="555631" cy="771415"/>
                <a:chOff x="6088534" y="2517197"/>
                <a:chExt cx="813271" cy="1647193"/>
              </a:xfrm>
            </p:grpSpPr>
            <p:sp>
              <p:nvSpPr>
                <p:cNvPr id="25" name="Traan 24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26" name="Traan 25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grpSp>
            <p:nvGrpSpPr>
              <p:cNvPr id="27" name="Groeperen 26"/>
              <p:cNvGrpSpPr/>
              <p:nvPr/>
            </p:nvGrpSpPr>
            <p:grpSpPr>
              <a:xfrm>
                <a:off x="5855363" y="1772816"/>
                <a:ext cx="1725874" cy="1152105"/>
                <a:chOff x="6487525" y="3341291"/>
                <a:chExt cx="1725874" cy="1152105"/>
              </a:xfrm>
            </p:grpSpPr>
            <p:pic>
              <p:nvPicPr>
                <p:cNvPr id="28" name="Afbeelding 27" descr="OrangeSpin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33" t="-109403" r="-52687" b="-6514"/>
                <a:stretch/>
              </p:blipFill>
              <p:spPr>
                <a:xfrm rot="7200000">
                  <a:off x="6985396" y="3695272"/>
                  <a:ext cx="615117" cy="979053"/>
                </a:xfrm>
                <a:prstGeom prst="diamond">
                  <a:avLst/>
                </a:prstGeom>
              </p:spPr>
            </p:pic>
            <p:grpSp>
              <p:nvGrpSpPr>
                <p:cNvPr id="29" name="Groeperen 28"/>
                <p:cNvGrpSpPr/>
                <p:nvPr/>
              </p:nvGrpSpPr>
              <p:grpSpPr>
                <a:xfrm>
                  <a:off x="6487525" y="3341291"/>
                  <a:ext cx="1725874" cy="1152105"/>
                  <a:chOff x="6487525" y="3341291"/>
                  <a:chExt cx="1725874" cy="1152105"/>
                </a:xfrm>
              </p:grpSpPr>
              <p:pic>
                <p:nvPicPr>
                  <p:cNvPr id="30" name="Afbeelding 29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52269" t="-9267" r="16616" b="-106650"/>
                  <a:stretch/>
                </p:blipFill>
                <p:spPr>
                  <a:xfrm rot="18144581">
                    <a:off x="7416315" y="3696311"/>
                    <a:ext cx="615116" cy="979053"/>
                  </a:xfrm>
                  <a:prstGeom prst="diamond">
                    <a:avLst/>
                  </a:prstGeom>
                </p:spPr>
              </p:pic>
              <p:pic>
                <p:nvPicPr>
                  <p:cNvPr id="31" name="Afbeelding 30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033" t="-109403" r="-52687" b="-6514"/>
                  <a:stretch/>
                </p:blipFill>
                <p:spPr>
                  <a:xfrm rot="18000000">
                    <a:off x="6669493" y="3159323"/>
                    <a:ext cx="615117" cy="979053"/>
                  </a:xfrm>
                  <a:prstGeom prst="diamond">
                    <a:avLst/>
                  </a:prstGeom>
                </p:spPr>
              </p:pic>
              <p:pic>
                <p:nvPicPr>
                  <p:cNvPr id="32" name="Afbeelding 31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650" t="-2984" r="14025" b="-3529"/>
                  <a:stretch/>
                </p:blipFill>
                <p:spPr>
                  <a:xfrm rot="7346119">
                    <a:off x="7537982" y="3667621"/>
                    <a:ext cx="309806" cy="482975"/>
                  </a:xfrm>
                  <a:prstGeom prst="rtTriangle">
                    <a:avLst/>
                  </a:prstGeom>
                </p:spPr>
              </p:pic>
            </p:grpSp>
          </p:grp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parity measurement is demonstrated by the creation of entanglement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Entangled</a:t>
            </a:r>
            <a:r>
              <a:rPr lang="nl-NL" dirty="0" smtClean="0"/>
              <a:t> state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5" y="2700919"/>
            <a:ext cx="3024336" cy="2464274"/>
          </a:xfrm>
          <a:prstGeom prst="rect">
            <a:avLst/>
          </a:prstGeom>
        </p:spPr>
      </p:pic>
      <p:sp>
        <p:nvSpPr>
          <p:cNvPr id="9" name="Pijl links 8"/>
          <p:cNvSpPr/>
          <p:nvPr/>
        </p:nvSpPr>
        <p:spPr>
          <a:xfrm>
            <a:off x="4139952" y="3245023"/>
            <a:ext cx="786395" cy="1152128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5652120" y="3389039"/>
            <a:ext cx="1066180" cy="576064"/>
          </a:xfrm>
          <a:prstGeom prst="ellipse">
            <a:avLst/>
          </a:prstGeom>
          <a:noFill/>
          <a:ln w="127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2065716" y="1747559"/>
            <a:ext cx="936104" cy="766841"/>
            <a:chOff x="2948517" y="1898988"/>
            <a:chExt cx="1175120" cy="962639"/>
          </a:xfrm>
        </p:grpSpPr>
        <p:grpSp>
          <p:nvGrpSpPr>
            <p:cNvPr id="17" name="Groeperen 16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9" name="Afbeelding 18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18" name="Afbeelding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grpSp>
        <p:nvGrpSpPr>
          <p:cNvPr id="13" name="Groeperen 12"/>
          <p:cNvGrpSpPr/>
          <p:nvPr/>
        </p:nvGrpSpPr>
        <p:grpSpPr>
          <a:xfrm>
            <a:off x="3957279" y="1962380"/>
            <a:ext cx="1337112" cy="844571"/>
            <a:chOff x="3957279" y="1962380"/>
            <a:chExt cx="1337112" cy="844571"/>
          </a:xfrm>
        </p:grpSpPr>
        <p:grpSp>
          <p:nvGrpSpPr>
            <p:cNvPr id="34" name="Groeperen 33"/>
            <p:cNvGrpSpPr/>
            <p:nvPr/>
          </p:nvGrpSpPr>
          <p:grpSpPr>
            <a:xfrm>
              <a:off x="3962986" y="2216442"/>
              <a:ext cx="772204" cy="590509"/>
              <a:chOff x="2339752" y="1556792"/>
              <a:chExt cx="1224136" cy="936104"/>
            </a:xfrm>
          </p:grpSpPr>
          <p:sp>
            <p:nvSpPr>
              <p:cNvPr id="38" name="Ovaal 37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hoek 38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Rechte verbindingslijn met pijl 39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1" name="Rechthoek 40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Pijl links 34"/>
            <p:cNvSpPr/>
            <p:nvPr/>
          </p:nvSpPr>
          <p:spPr>
            <a:xfrm rot="5400000">
              <a:off x="4219204" y="1700455"/>
              <a:ext cx="254063" cy="777914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ijl links 35"/>
            <p:cNvSpPr/>
            <p:nvPr/>
          </p:nvSpPr>
          <p:spPr>
            <a:xfrm>
              <a:off x="4736820" y="2284950"/>
              <a:ext cx="211931" cy="267736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al 5"/>
            <p:cNvSpPr/>
            <p:nvPr/>
          </p:nvSpPr>
          <p:spPr>
            <a:xfrm>
              <a:off x="5021850" y="2284950"/>
              <a:ext cx="272541" cy="272541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Afbeelding 14" descr="latexit-drag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16" y="5165192"/>
            <a:ext cx="1814143" cy="1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326833" cy="760040"/>
          </a:xfrm>
        </p:spPr>
        <p:txBody>
          <a:bodyPr/>
          <a:lstStyle/>
          <a:p>
            <a:r>
              <a:rPr lang="en-US" dirty="0" smtClean="0"/>
              <a:t>Quantum error correction requires deterministic </a:t>
            </a:r>
            <a:r>
              <a:rPr lang="en-US" dirty="0"/>
              <a:t>parity </a:t>
            </a:r>
            <a:r>
              <a:rPr lang="en-US" dirty="0" smtClean="0"/>
              <a:t>measurements and more </a:t>
            </a:r>
            <a:r>
              <a:rPr lang="en-US" dirty="0" err="1" smtClean="0"/>
              <a:t>qubits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Quantum Error </a:t>
            </a:r>
            <a:r>
              <a:rPr lang="nl-NL" dirty="0" err="1" smtClean="0"/>
              <a:t>Correction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Risté</a:t>
            </a:r>
            <a:r>
              <a:rPr lang="nl-NL" dirty="0" smtClean="0"/>
              <a:t> et al. Nature 2013</a:t>
            </a:r>
            <a:endParaRPr lang="nl-NL" dirty="0"/>
          </a:p>
        </p:txBody>
      </p:sp>
      <p:sp>
        <p:nvSpPr>
          <p:cNvPr id="53" name="Pijl links 52"/>
          <p:cNvSpPr/>
          <p:nvPr/>
        </p:nvSpPr>
        <p:spPr>
          <a:xfrm rot="5400000">
            <a:off x="1720091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jl links 53"/>
          <p:cNvSpPr/>
          <p:nvPr/>
        </p:nvSpPr>
        <p:spPr>
          <a:xfrm rot="5400000">
            <a:off x="2210372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jl links 54"/>
          <p:cNvSpPr/>
          <p:nvPr/>
        </p:nvSpPr>
        <p:spPr>
          <a:xfrm>
            <a:off x="2716464" y="277663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jl links 55"/>
          <p:cNvSpPr/>
          <p:nvPr/>
        </p:nvSpPr>
        <p:spPr>
          <a:xfrm>
            <a:off x="1311287" y="2816172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eperen 60"/>
          <p:cNvGrpSpPr/>
          <p:nvPr/>
        </p:nvGrpSpPr>
        <p:grpSpPr>
          <a:xfrm>
            <a:off x="1559790" y="1892403"/>
            <a:ext cx="1102438" cy="615093"/>
            <a:chOff x="763945" y="506799"/>
            <a:chExt cx="1102438" cy="615093"/>
          </a:xfrm>
        </p:grpSpPr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64" name="Afbeelding 63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944711" y="2761828"/>
            <a:ext cx="435783" cy="435781"/>
          </a:xfrm>
          <a:prstGeom prst="rect">
            <a:avLst/>
          </a:prstGeom>
        </p:spPr>
      </p:pic>
      <p:cxnSp>
        <p:nvCxnSpPr>
          <p:cNvPr id="66" name="Rechte verbindingslijn met pijl 65"/>
          <p:cNvCxnSpPr/>
          <p:nvPr/>
        </p:nvCxnSpPr>
        <p:spPr bwMode="auto">
          <a:xfrm flipV="1">
            <a:off x="3072040" y="2590284"/>
            <a:ext cx="707872" cy="33920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Rechte verbindingslijn met pijl 66"/>
          <p:cNvCxnSpPr/>
          <p:nvPr/>
        </p:nvCxnSpPr>
        <p:spPr bwMode="auto">
          <a:xfrm>
            <a:off x="3072040" y="2929488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Afgeronde rechthoek 85"/>
          <p:cNvSpPr/>
          <p:nvPr/>
        </p:nvSpPr>
        <p:spPr>
          <a:xfrm>
            <a:off x="3009461" y="1495741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Deterministic parity measurements </a:t>
            </a:r>
          </a:p>
        </p:txBody>
      </p:sp>
      <p:grpSp>
        <p:nvGrpSpPr>
          <p:cNvPr id="93" name="Groeperen 92"/>
          <p:cNvGrpSpPr/>
          <p:nvPr/>
        </p:nvGrpSpPr>
        <p:grpSpPr>
          <a:xfrm>
            <a:off x="1589955" y="2712319"/>
            <a:ext cx="1180236" cy="756097"/>
            <a:chOff x="1589955" y="2712319"/>
            <a:chExt cx="1180236" cy="756097"/>
          </a:xfrm>
        </p:grpSpPr>
        <p:sp>
          <p:nvSpPr>
            <p:cNvPr id="68" name="Tekstvak 67"/>
            <p:cNvSpPr txBox="1"/>
            <p:nvPr/>
          </p:nvSpPr>
          <p:spPr>
            <a:xfrm>
              <a:off x="2187969" y="3005096"/>
              <a:ext cx="582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XX</a:t>
              </a:r>
            </a:p>
          </p:txBody>
        </p:sp>
        <p:sp>
          <p:nvSpPr>
            <p:cNvPr id="57" name="Ovaal 56"/>
            <p:cNvSpPr/>
            <p:nvPr/>
          </p:nvSpPr>
          <p:spPr>
            <a:xfrm>
              <a:off x="1704890" y="2886803"/>
              <a:ext cx="700712" cy="52345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hoek 57"/>
            <p:cNvSpPr/>
            <p:nvPr/>
          </p:nvSpPr>
          <p:spPr>
            <a:xfrm>
              <a:off x="1589955" y="3061287"/>
              <a:ext cx="988743" cy="407129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Rechte verbindingslijn met pijl 58"/>
            <p:cNvCxnSpPr/>
            <p:nvPr/>
          </p:nvCxnSpPr>
          <p:spPr bwMode="auto">
            <a:xfrm flipV="1">
              <a:off x="2055246" y="2770480"/>
              <a:ext cx="290807" cy="34896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Rechthoek 59"/>
            <p:cNvSpPr/>
            <p:nvPr/>
          </p:nvSpPr>
          <p:spPr>
            <a:xfrm>
              <a:off x="1589955" y="2712319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4339389" y="3061287"/>
            <a:ext cx="988743" cy="581613"/>
            <a:chOff x="4499992" y="2836404"/>
            <a:chExt cx="988743" cy="581613"/>
          </a:xfrm>
        </p:grpSpPr>
        <p:sp>
          <p:nvSpPr>
            <p:cNvPr id="88" name="Rechthoek 87"/>
            <p:cNvSpPr/>
            <p:nvPr/>
          </p:nvSpPr>
          <p:spPr>
            <a:xfrm>
              <a:off x="4499992" y="2836404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9" name="Afbeelding 8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801" y="2972101"/>
              <a:ext cx="330200" cy="342900"/>
            </a:xfrm>
            <a:prstGeom prst="rect">
              <a:avLst/>
            </a:prstGeom>
          </p:spPr>
        </p:pic>
      </p:grpSp>
      <p:sp>
        <p:nvSpPr>
          <p:cNvPr id="92" name="Tekstvak 91"/>
          <p:cNvSpPr txBox="1"/>
          <p:nvPr/>
        </p:nvSpPr>
        <p:spPr>
          <a:xfrm>
            <a:off x="1270000" y="3810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 smtClean="0"/>
          </a:p>
        </p:txBody>
      </p:sp>
      <p:pic>
        <p:nvPicPr>
          <p:cNvPr id="94" name="Afbeelding 9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71" y="2346272"/>
            <a:ext cx="558800" cy="469900"/>
          </a:xfrm>
          <a:prstGeom prst="rect">
            <a:avLst/>
          </a:prstGeom>
        </p:spPr>
      </p:pic>
      <p:pic>
        <p:nvPicPr>
          <p:cNvPr id="95" name="Afbeelding 9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71" y="3115431"/>
            <a:ext cx="533400" cy="469900"/>
          </a:xfrm>
          <a:prstGeom prst="rect">
            <a:avLst/>
          </a:prstGeom>
        </p:spPr>
      </p:pic>
      <p:grpSp>
        <p:nvGrpSpPr>
          <p:cNvPr id="96" name="Groeperen 95"/>
          <p:cNvGrpSpPr/>
          <p:nvPr/>
        </p:nvGrpSpPr>
        <p:grpSpPr>
          <a:xfrm>
            <a:off x="1614026" y="4296222"/>
            <a:ext cx="1102438" cy="1089222"/>
            <a:chOff x="763945" y="506799"/>
            <a:chExt cx="1102438" cy="1089222"/>
          </a:xfrm>
        </p:grpSpPr>
        <p:pic>
          <p:nvPicPr>
            <p:cNvPr id="97" name="Afbeelding 9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98" name="Afbeelding 9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  <p:pic>
          <p:nvPicPr>
            <p:cNvPr id="99" name="Afbeelding 9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44702" y="1006104"/>
              <a:ext cx="589917" cy="589917"/>
            </a:xfrm>
            <a:prstGeom prst="rect">
              <a:avLst/>
            </a:prstGeom>
          </p:spPr>
        </p:pic>
      </p:grpSp>
      <p:sp>
        <p:nvSpPr>
          <p:cNvPr id="100" name="Afgeronde rechthoek 99"/>
          <p:cNvSpPr/>
          <p:nvPr/>
        </p:nvSpPr>
        <p:spPr>
          <a:xfrm>
            <a:off x="3000229" y="4222563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Three or more </a:t>
            </a:r>
            <a:r>
              <a:rPr lang="en-US" sz="1600" dirty="0" err="1" smtClean="0">
                <a:solidFill>
                  <a:schemeClr val="tx1"/>
                </a:solidFill>
              </a:rPr>
              <a:t>qubits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02" name="Rechte verbindingslijn met pijl 101"/>
          <p:cNvCxnSpPr>
            <a:stCxn id="88" idx="3"/>
          </p:cNvCxnSpPr>
          <p:nvPr/>
        </p:nvCxnSpPr>
        <p:spPr bwMode="auto">
          <a:xfrm flipV="1">
            <a:off x="5328132" y="2886803"/>
            <a:ext cx="684028" cy="46529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Rechte verbindingslijn met pijl 103"/>
          <p:cNvCxnSpPr/>
          <p:nvPr/>
        </p:nvCxnSpPr>
        <p:spPr bwMode="auto">
          <a:xfrm>
            <a:off x="4499992" y="2615460"/>
            <a:ext cx="1512168" cy="15502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6" name="Afbeelding 10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0" y="2503780"/>
            <a:ext cx="1181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indicate that it is possible to address 3 or more carbons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Result of Simulations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imulations_Histogram_vs_Bfiel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18" y="1955810"/>
            <a:ext cx="3627408" cy="3064869"/>
          </a:xfrm>
          <a:prstGeom prst="rect">
            <a:avLst/>
          </a:prstGeom>
        </p:spPr>
      </p:pic>
      <p:pic>
        <p:nvPicPr>
          <p:cNvPr id="6" name="Afbeelding 5" descr="Simulations_avgN_vs_Bfie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5810"/>
            <a:ext cx="3472225" cy="3064869"/>
          </a:xfrm>
          <a:prstGeom prst="rect">
            <a:avLst/>
          </a:prstGeom>
        </p:spPr>
      </p:pic>
      <p:grpSp>
        <p:nvGrpSpPr>
          <p:cNvPr id="8" name="Groeperen 7"/>
          <p:cNvGrpSpPr/>
          <p:nvPr/>
        </p:nvGrpSpPr>
        <p:grpSpPr>
          <a:xfrm>
            <a:off x="3217902" y="2276872"/>
            <a:ext cx="994057" cy="646331"/>
            <a:chOff x="7668348" y="3007313"/>
            <a:chExt cx="1177707" cy="765742"/>
          </a:xfrm>
        </p:grpSpPr>
        <p:sp>
          <p:nvSpPr>
            <p:cNvPr id="9" name="Ovaal 8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Ovaal 9"/>
            <p:cNvSpPr/>
            <p:nvPr/>
          </p:nvSpPr>
          <p:spPr>
            <a:xfrm>
              <a:off x="7668348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Ovaal 10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Tekstvak 11"/>
            <p:cNvSpPr txBox="1"/>
            <p:nvPr/>
          </p:nvSpPr>
          <p:spPr>
            <a:xfrm>
              <a:off x="7798664" y="3007313"/>
              <a:ext cx="1047391" cy="765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 smtClean="0"/>
                <a:t>μ=1.10</a:t>
              </a:r>
              <a:r>
                <a:rPr lang="en-US" sz="1200" dirty="0" smtClean="0"/>
                <a:t>%</a:t>
              </a:r>
              <a:endParaRPr lang="en-US" sz="1200" dirty="0" smtClean="0"/>
            </a:p>
            <a:p>
              <a:pPr algn="l"/>
              <a:r>
                <a:rPr lang="en-US" sz="1200" dirty="0" smtClean="0"/>
                <a:t>μ=0.33</a:t>
              </a:r>
              <a:r>
                <a:rPr lang="en-US" sz="1200" dirty="0" smtClean="0"/>
                <a:t>%</a:t>
              </a:r>
            </a:p>
            <a:p>
              <a:pPr algn="l"/>
              <a:r>
                <a:rPr lang="en-US" sz="1200" dirty="0" smtClean="0"/>
                <a:t>μ=0.11</a:t>
              </a:r>
              <a:r>
                <a:rPr lang="en-US" sz="1200" dirty="0" smtClean="0"/>
                <a:t>%</a:t>
              </a:r>
              <a:endParaRPr lang="en-US" sz="1200" dirty="0" smtClean="0"/>
            </a:p>
          </p:txBody>
        </p:sp>
      </p:grpSp>
      <p:sp>
        <p:nvSpPr>
          <p:cNvPr id="13" name="Tekstvak 12"/>
          <p:cNvSpPr txBox="1"/>
          <p:nvPr/>
        </p:nvSpPr>
        <p:spPr>
          <a:xfrm>
            <a:off x="6938151" y="2340201"/>
            <a:ext cx="972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μ = 1.10%</a:t>
            </a:r>
            <a:endParaRPr lang="en-US" sz="1200" dirty="0" smtClean="0"/>
          </a:p>
          <a:p>
            <a:pPr algn="l"/>
            <a:r>
              <a:rPr lang="en-US" sz="1200" dirty="0" smtClean="0"/>
              <a:t>B = 700G</a:t>
            </a:r>
            <a:endParaRPr lang="en-US" sz="1200" dirty="0" smtClean="0"/>
          </a:p>
          <a:p>
            <a:pPr algn="l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68170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47841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dynamical decoupling spectroscopy we can identify individual spins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spectroscopy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fbeelding 5" descr="fingerprint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2353440"/>
            <a:ext cx="7526432" cy="2036564"/>
          </a:xfrm>
          <a:prstGeom prst="rect">
            <a:avLst/>
          </a:prstGeom>
        </p:spPr>
      </p:pic>
      <p:pic>
        <p:nvPicPr>
          <p:cNvPr id="7" name="Afbeelding 6" descr="fingerprint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4077072"/>
            <a:ext cx="7526432" cy="203656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2361971" y="1741594"/>
            <a:ext cx="2510873" cy="447466"/>
            <a:chOff x="1187624" y="1423757"/>
            <a:chExt cx="3930724" cy="700500"/>
          </a:xfrm>
        </p:grpSpPr>
        <p:grpSp>
          <p:nvGrpSpPr>
            <p:cNvPr id="8" name="Groeperen 7"/>
            <p:cNvGrpSpPr/>
            <p:nvPr/>
          </p:nvGrpSpPr>
          <p:grpSpPr>
            <a:xfrm>
              <a:off x="2699792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9" name="Rechte verbindingslijn 8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Rechte verbindingslijn 9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Rechte verbindingslijn 10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Rechte verbindingslijn 11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Rechte verbindingslijn 12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" name="Afbeelding 1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5" name="Afbeelding 14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6" name="Afbeelding 15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grpSp>
          <p:nvGrpSpPr>
            <p:cNvPr id="17" name="Groeperen 16"/>
            <p:cNvGrpSpPr/>
            <p:nvPr/>
          </p:nvGrpSpPr>
          <p:grpSpPr>
            <a:xfrm>
              <a:off x="1331640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18" name="Rechte verbindingslijn 17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Rechte verbindingslijn 18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Rechte verbindingslijn 19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Rechte verbindingslijn 20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Rechte verbindingslijn 21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" name="Afbeelding 22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4" name="Afbeelding 2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5" name="Afbeelding 24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cxnSp>
          <p:nvCxnSpPr>
            <p:cNvPr id="26" name="Rechte verbindingslijn 25"/>
            <p:cNvCxnSpPr/>
            <p:nvPr/>
          </p:nvCxnSpPr>
          <p:spPr bwMode="auto">
            <a:xfrm flipV="1">
              <a:off x="2699792" y="1987365"/>
              <a:ext cx="0" cy="8039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7" name="Afbeelding 2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508763"/>
              <a:ext cx="146616" cy="602754"/>
            </a:xfrm>
            <a:prstGeom prst="rect">
              <a:avLst/>
            </a:prstGeom>
          </p:spPr>
        </p:pic>
        <p:pic>
          <p:nvPicPr>
            <p:cNvPr id="28" name="Afbeelding 27" descr="latexit-drag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744" y="1423757"/>
              <a:ext cx="1042604" cy="700500"/>
            </a:xfrm>
            <a:prstGeom prst="rect">
              <a:avLst/>
            </a:prstGeom>
          </p:spPr>
        </p:pic>
      </p:grpSp>
      <p:grpSp>
        <p:nvGrpSpPr>
          <p:cNvPr id="50" name="Groeperen 49"/>
          <p:cNvGrpSpPr/>
          <p:nvPr/>
        </p:nvGrpSpPr>
        <p:grpSpPr>
          <a:xfrm>
            <a:off x="1979712" y="1589422"/>
            <a:ext cx="137992" cy="565267"/>
            <a:chOff x="1979712" y="1589422"/>
            <a:chExt cx="137992" cy="565267"/>
          </a:xfrm>
        </p:grpSpPr>
        <p:cxnSp>
          <p:nvCxnSpPr>
            <p:cNvPr id="38" name="Rechte verbindingslijn 37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Rechte verbindingslijn 38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grpSp>
        <p:nvGrpSpPr>
          <p:cNvPr id="51" name="Groeperen 50"/>
          <p:cNvGrpSpPr/>
          <p:nvPr/>
        </p:nvGrpSpPr>
        <p:grpSpPr>
          <a:xfrm>
            <a:off x="4966052" y="1575593"/>
            <a:ext cx="137992" cy="565267"/>
            <a:chOff x="1979712" y="1589422"/>
            <a:chExt cx="137992" cy="565267"/>
          </a:xfrm>
        </p:grpSpPr>
        <p:cxnSp>
          <p:nvCxnSpPr>
            <p:cNvPr id="52" name="Rechte verbindingslijn 51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Rechte verbindingslijn 52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Rechte verbindingslijn 53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5" name="Afbeelding 5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pic>
        <p:nvPicPr>
          <p:cNvPr id="56" name="Afbeelding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87" y="1763468"/>
            <a:ext cx="467313" cy="339031"/>
          </a:xfrm>
          <a:prstGeom prst="rect">
            <a:avLst/>
          </a:prstGeom>
        </p:spPr>
      </p:pic>
      <p:cxnSp>
        <p:nvCxnSpPr>
          <p:cNvPr id="57" name="Rechte verbindingslijn 56"/>
          <p:cNvCxnSpPr/>
          <p:nvPr/>
        </p:nvCxnSpPr>
        <p:spPr bwMode="auto">
          <a:xfrm>
            <a:off x="1600200" y="2140860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Rechte verbindingslijn 57"/>
          <p:cNvCxnSpPr/>
          <p:nvPr/>
        </p:nvCxnSpPr>
        <p:spPr bwMode="auto">
          <a:xfrm>
            <a:off x="211770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Rechte verbindingslijn 58"/>
          <p:cNvCxnSpPr/>
          <p:nvPr/>
        </p:nvCxnSpPr>
        <p:spPr bwMode="auto">
          <a:xfrm>
            <a:off x="4201866" y="2148556"/>
            <a:ext cx="76418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Rechte verbindingslijn 60"/>
          <p:cNvCxnSpPr/>
          <p:nvPr/>
        </p:nvCxnSpPr>
        <p:spPr bwMode="auto">
          <a:xfrm>
            <a:off x="510404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3" name="Groeperen 32"/>
          <p:cNvGrpSpPr/>
          <p:nvPr/>
        </p:nvGrpSpPr>
        <p:grpSpPr>
          <a:xfrm>
            <a:off x="5379475" y="1814030"/>
            <a:ext cx="603792" cy="461723"/>
            <a:chOff x="2339752" y="1556792"/>
            <a:chExt cx="1224136" cy="936104"/>
          </a:xfrm>
        </p:grpSpPr>
        <p:sp>
          <p:nvSpPr>
            <p:cNvPr id="34" name="Ovaal 3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hoek 3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Rechte verbindingslijn met pijl 3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Rechthoek 3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NV-centers can be linked together using the optical interface</a:t>
            </a:r>
            <a:endParaRPr lang="en-US" dirty="0"/>
          </a:p>
        </p:txBody>
      </p:sp>
      <p:sp>
        <p:nvSpPr>
          <p:cNvPr id="5" name="Tijdelijke aanduiding voor verticale inhoud 4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Teleportation and distant entanglement </a:t>
            </a:r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691680" y="2204864"/>
            <a:ext cx="4724400" cy="2384425"/>
            <a:chOff x="2362200" y="2531844"/>
            <a:chExt cx="4724400" cy="2384644"/>
          </a:xfrm>
        </p:grpSpPr>
        <p:pic>
          <p:nvPicPr>
            <p:cNvPr id="8" name="Picture 21" descr="tele-cartoo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252982"/>
              <a:ext cx="4419600" cy="166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667000" y="2531844"/>
              <a:ext cx="44196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 smtClean="0">
                  <a:solidFill>
                    <a:srgbClr val="000000"/>
                  </a:solidFill>
                  <a:latin typeface="+mn-lt"/>
                  <a:cs typeface="Calibri" charset="0"/>
                </a:rPr>
                <a:t>Unconditional </a:t>
              </a:r>
              <a:r>
                <a:rPr lang="en-US" sz="1800" b="0" dirty="0">
                  <a:solidFill>
                    <a:srgbClr val="000000"/>
                  </a:solidFill>
                  <a:latin typeface="+mn-lt"/>
                  <a:cs typeface="Calibri" charset="0"/>
                </a:rPr>
                <a:t>quantum teleportation between diamond spins over 3m</a:t>
              </a:r>
            </a:p>
          </p:txBody>
        </p:sp>
      </p:grp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4283968" y="4221088"/>
            <a:ext cx="31976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ts val="0"/>
              </a:spcBef>
              <a:defRPr/>
            </a:pPr>
            <a:r>
              <a:rPr lang="en-US" sz="1400" i="1" dirty="0" err="1" smtClean="0">
                <a:solidFill>
                  <a:srgbClr val="000000"/>
                </a:solidFill>
                <a:latin typeface="+mn-lt"/>
                <a:cs typeface="Calibri"/>
              </a:rPr>
              <a:t>Bernien</a:t>
            </a:r>
            <a:r>
              <a:rPr lang="en-US" sz="1400" i="1" dirty="0" smtClean="0">
                <a:solidFill>
                  <a:srgbClr val="000000"/>
                </a:solidFill>
                <a:latin typeface="+mn-lt"/>
                <a:cs typeface="Calibri"/>
              </a:rPr>
              <a:t> et al. </a:t>
            </a: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Nature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497, 86 (2013);</a:t>
            </a:r>
          </a:p>
          <a:p>
            <a:pPr algn="l" eaLnBrk="1" hangingPunct="1">
              <a:spcBef>
                <a:spcPts val="0"/>
              </a:spcBef>
              <a:defRPr/>
            </a:pP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Pfaff et al. Science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345, 532 (2014)</a:t>
            </a:r>
          </a:p>
        </p:txBody>
      </p:sp>
    </p:spTree>
    <p:extLst>
      <p:ext uri="{BB962C8B-B14F-4D97-AF65-F5344CB8AC3E}">
        <p14:creationId xmlns:p14="http://schemas.microsoft.com/office/powerpoint/2010/main" val="221182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times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and Spin 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pic>
        <p:nvPicPr>
          <p:cNvPr id="6" name="Afbeelding 5" descr="electron_T2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50" y="1461297"/>
            <a:ext cx="3309341" cy="2607358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41" y="1461297"/>
            <a:ext cx="3342241" cy="2639513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55872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72040"/>
            <a:ext cx="2925358" cy="3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512452" y="4365104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724250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80920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91880" y="2389707"/>
            <a:ext cx="257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p</a:t>
            </a:r>
            <a:r>
              <a:rPr lang="en-US" sz="1400" dirty="0" smtClean="0"/>
              <a:t>recisely on resonance 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205808" y="2410425"/>
            <a:ext cx="157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not on resonance </a:t>
            </a:r>
          </a:p>
        </p:txBody>
      </p:sp>
      <p:pic>
        <p:nvPicPr>
          <p:cNvPr id="74" name="Afbeelding 7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49" y="2491944"/>
            <a:ext cx="162831" cy="144739"/>
          </a:xfrm>
          <a:prstGeom prst="rect">
            <a:avLst/>
          </a:prstGeom>
        </p:spPr>
      </p:pic>
      <p:pic>
        <p:nvPicPr>
          <p:cNvPr id="75" name="Afbeelding 74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" y="2492068"/>
            <a:ext cx="162831" cy="1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3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3249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499596" y="1268760"/>
            <a:ext cx="4103003" cy="4614863"/>
            <a:chOff x="4343400" y="1066800"/>
            <a:chExt cx="4810125" cy="54102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343400" y="1066800"/>
              <a:ext cx="4800600" cy="54102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solidFill>
                  <a:schemeClr val="accent4"/>
                </a:solidFill>
                <a:latin typeface="Times New Roman" charset="0"/>
                <a:cs typeface="+mn-cs"/>
              </a:endParaRPr>
            </a:p>
          </p:txBody>
        </p:sp>
        <p:grpSp>
          <p:nvGrpSpPr>
            <p:cNvPr id="17417" name="Group 2"/>
            <p:cNvGrpSpPr>
              <a:grpSpLocks/>
            </p:cNvGrpSpPr>
            <p:nvPr/>
          </p:nvGrpSpPr>
          <p:grpSpPr bwMode="auto">
            <a:xfrm>
              <a:off x="4419600" y="1143000"/>
              <a:ext cx="4733925" cy="4905483"/>
              <a:chOff x="4419600" y="969961"/>
              <a:chExt cx="4734452" cy="4906077"/>
            </a:xfrm>
            <a:grpFill/>
          </p:grpSpPr>
          <p:grpSp>
            <p:nvGrpSpPr>
              <p:cNvPr id="17418" name="Group 3"/>
              <p:cNvGrpSpPr>
                <a:grpSpLocks/>
              </p:cNvGrpSpPr>
              <p:nvPr/>
            </p:nvGrpSpPr>
            <p:grpSpPr bwMode="auto">
              <a:xfrm>
                <a:off x="4419600" y="2221622"/>
                <a:ext cx="4734452" cy="3654416"/>
                <a:chOff x="3816055" y="4156931"/>
                <a:chExt cx="5039252" cy="3890546"/>
              </a:xfrm>
              <a:grpFill/>
            </p:grpSpPr>
            <p:sp>
              <p:nvSpPr>
                <p:cNvPr id="1742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959055" y="7394370"/>
                  <a:ext cx="3581400" cy="65310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Nickerson, Li, Benjamin,</a:t>
                  </a:r>
                </a:p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Nature Communication 2013</a:t>
                  </a:r>
                </a:p>
              </p:txBody>
            </p:sp>
            <p:pic>
              <p:nvPicPr>
                <p:cNvPr id="17421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907"/>
                <a:stretch>
                  <a:fillRect/>
                </a:stretch>
              </p:blipFill>
              <p:spPr bwMode="auto">
                <a:xfrm>
                  <a:off x="3816055" y="4156931"/>
                  <a:ext cx="5039252" cy="3048675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pic>
          </p:grpSp>
          <p:sp>
            <p:nvSpPr>
              <p:cNvPr id="17419" name="TextBox 1"/>
              <p:cNvSpPr txBox="1">
                <a:spLocks noChangeArrowheads="1"/>
              </p:cNvSpPr>
              <p:nvPr/>
            </p:nvSpPr>
            <p:spPr bwMode="auto">
              <a:xfrm>
                <a:off x="4673155" y="969961"/>
                <a:ext cx="4240376" cy="4330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Calibri" charset="0"/>
                  </a:rPr>
                  <a:t>Surface code quantum computing</a:t>
                </a:r>
              </a:p>
            </p:txBody>
          </p:sp>
        </p:grpSp>
      </p:grpSp>
      <p:grpSp>
        <p:nvGrpSpPr>
          <p:cNvPr id="6" name="Groeperen 5"/>
          <p:cNvGrpSpPr/>
          <p:nvPr/>
        </p:nvGrpSpPr>
        <p:grpSpPr>
          <a:xfrm>
            <a:off x="906061" y="1268760"/>
            <a:ext cx="3323241" cy="4614863"/>
            <a:chOff x="295024" y="1066800"/>
            <a:chExt cx="3895976" cy="5410200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304800" y="1066800"/>
              <a:ext cx="3886200" cy="5410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Times New Roman" charset="0"/>
                <a:cs typeface="+mn-cs"/>
              </a:endParaRPr>
            </a:p>
          </p:txBody>
        </p:sp>
        <p:sp>
          <p:nvSpPr>
            <p:cNvPr id="17412" name="TextBox 1"/>
            <p:cNvSpPr txBox="1">
              <a:spLocks noChangeArrowheads="1"/>
            </p:cNvSpPr>
            <p:nvPr/>
          </p:nvSpPr>
          <p:spPr bwMode="auto">
            <a:xfrm>
              <a:off x="852600" y="1143000"/>
              <a:ext cx="2369912" cy="432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>
                  <a:latin typeface="+mn-lt"/>
                  <a:cs typeface="Calibri" charset="0"/>
                </a:rPr>
                <a:t>Quantum Internet</a:t>
              </a:r>
            </a:p>
          </p:txBody>
        </p:sp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295024" y="5151438"/>
              <a:ext cx="3539038" cy="86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 smtClean="0">
                  <a:solidFill>
                    <a:srgbClr val="000000"/>
                  </a:solidFill>
                  <a:latin typeface="+mn-lt"/>
                  <a:cs typeface="Calibri"/>
                </a:rPr>
                <a:t>Secure quantum communication</a:t>
              </a:r>
              <a:endParaRPr lang="en-US" sz="1400" b="0" dirty="0">
                <a:solidFill>
                  <a:srgbClr val="000000"/>
                </a:solidFill>
                <a:latin typeface="+mn-lt"/>
                <a:cs typeface="Calibri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Calibri"/>
                </a:rPr>
                <a:t>Quantum cloud computing</a:t>
              </a:r>
            </a:p>
            <a:p>
              <a:pPr>
                <a:defRPr/>
              </a:pPr>
              <a:endParaRPr lang="en-US" sz="1400" b="0" dirty="0" smtClean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pic>
          <p:nvPicPr>
            <p:cNvPr id="17414" name="Picture 1" descr="R_Hanson_cover_2 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7"/>
            <a:stretch>
              <a:fillRect/>
            </a:stretch>
          </p:blipFill>
          <p:spPr bwMode="auto">
            <a:xfrm>
              <a:off x="612775" y="1587500"/>
              <a:ext cx="304482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1583864" y="5681663"/>
              <a:ext cx="1982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0" i="1" dirty="0" err="1">
                  <a:solidFill>
                    <a:srgbClr val="000000"/>
                  </a:solidFill>
                  <a:latin typeface="Calibri" charset="0"/>
                  <a:cs typeface="Calibri" charset="0"/>
                </a:rPr>
                <a:t>Barz</a:t>
              </a:r>
              <a:r>
                <a:rPr lang="en-US" sz="1400" b="0" i="1" dirty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 et al., Science 2012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17575" y="77180"/>
            <a:ext cx="8046913" cy="760040"/>
          </a:xfrm>
        </p:spPr>
        <p:txBody>
          <a:bodyPr/>
          <a:lstStyle/>
          <a:p>
            <a:r>
              <a:rPr lang="en-US" dirty="0" smtClean="0"/>
              <a:t>The unique combination of local spin control </a:t>
            </a:r>
            <a:r>
              <a:rPr lang="en-US" dirty="0" smtClean="0"/>
              <a:t>and an </a:t>
            </a:r>
            <a:r>
              <a:rPr lang="en-US" dirty="0" smtClean="0"/>
              <a:t>optical interface </a:t>
            </a:r>
            <a:r>
              <a:rPr lang="en-US" dirty="0" smtClean="0"/>
              <a:t>allows a node based design  </a:t>
            </a:r>
            <a:endParaRPr lang="en-US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Long-term motivation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2765"/>
      </p:ext>
    </p:extLst>
  </p:cSld>
  <p:clrMapOvr>
    <a:masterClrMapping/>
  </p:clrMapOvr>
  <p:transition xmlns:p14="http://schemas.microsoft.com/office/powerpoint/2010/main" advTm="4220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quantum</a:t>
            </a:r>
            <a:r>
              <a:rPr lang="nl-NL" dirty="0" smtClean="0"/>
              <a:t> computer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qubits</a:t>
            </a:r>
            <a:r>
              <a:rPr lang="nl-NL" dirty="0"/>
              <a:t>,</a:t>
            </a:r>
            <a:r>
              <a:rPr lang="nl-NL" dirty="0" smtClean="0"/>
              <a:t>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</a:t>
            </a:r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331640" y="305220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381973" y="215686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  <p:grpSp>
        <p:nvGrpSpPr>
          <p:cNvPr id="61" name="Groeperen 60"/>
          <p:cNvGrpSpPr/>
          <p:nvPr/>
        </p:nvGrpSpPr>
        <p:grpSpPr>
          <a:xfrm>
            <a:off x="-752144" y="6957392"/>
            <a:ext cx="2998213" cy="571616"/>
            <a:chOff x="2132948" y="5135175"/>
            <a:chExt cx="2998213" cy="571616"/>
          </a:xfrm>
        </p:grpSpPr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545" y="5135175"/>
              <a:ext cx="571616" cy="571616"/>
            </a:xfrm>
            <a:prstGeom prst="rect">
              <a:avLst/>
            </a:prstGeom>
          </p:spPr>
        </p:pic>
        <p:pic>
          <p:nvPicPr>
            <p:cNvPr id="8" name="Afbeelding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948" y="5209050"/>
              <a:ext cx="2133600" cy="469900"/>
            </a:xfrm>
            <a:prstGeom prst="rect">
              <a:avLst/>
            </a:prstGeom>
          </p:spPr>
        </p:pic>
      </p:grpSp>
      <p:grpSp>
        <p:nvGrpSpPr>
          <p:cNvPr id="68" name="Groeperen 67"/>
          <p:cNvGrpSpPr/>
          <p:nvPr/>
        </p:nvGrpSpPr>
        <p:grpSpPr>
          <a:xfrm>
            <a:off x="2640180" y="4683820"/>
            <a:ext cx="1829310" cy="571616"/>
            <a:chOff x="2640180" y="4683820"/>
            <a:chExt cx="1829310" cy="571616"/>
          </a:xfrm>
        </p:grpSpPr>
        <p:pic>
          <p:nvPicPr>
            <p:cNvPr id="7" name="Afbeelding 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180" y="4730697"/>
              <a:ext cx="1130300" cy="469900"/>
            </a:xfrm>
            <a:prstGeom prst="rect">
              <a:avLst/>
            </a:prstGeom>
          </p:spPr>
        </p:pic>
        <p:pic>
          <p:nvPicPr>
            <p:cNvPr id="38" name="Afbeelding 3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897874" y="4683820"/>
              <a:ext cx="571616" cy="571616"/>
            </a:xfrm>
            <a:prstGeom prst="rect">
              <a:avLst/>
            </a:prstGeom>
          </p:spPr>
        </p:pic>
      </p:grpSp>
      <p:grpSp>
        <p:nvGrpSpPr>
          <p:cNvPr id="66" name="Groeperen 65"/>
          <p:cNvGrpSpPr/>
          <p:nvPr/>
        </p:nvGrpSpPr>
        <p:grpSpPr>
          <a:xfrm>
            <a:off x="4783397" y="4154724"/>
            <a:ext cx="3209453" cy="1514500"/>
            <a:chOff x="4783397" y="4154724"/>
            <a:chExt cx="3209453" cy="1514500"/>
          </a:xfrm>
        </p:grpSpPr>
        <p:sp>
          <p:nvSpPr>
            <p:cNvPr id="29" name="Pijl links 28"/>
            <p:cNvSpPr/>
            <p:nvPr/>
          </p:nvSpPr>
          <p:spPr>
            <a:xfrm>
              <a:off x="4783397" y="479460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 rot="19800000">
              <a:off x="6083951" y="4568123"/>
              <a:ext cx="734397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sp>
          <p:nvSpPr>
            <p:cNvPr id="39" name="Pijl links 38"/>
            <p:cNvSpPr/>
            <p:nvPr/>
          </p:nvSpPr>
          <p:spPr>
            <a:xfrm rot="1800000">
              <a:off x="6034702" y="4957774"/>
              <a:ext cx="74703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5158201" y="4647241"/>
              <a:ext cx="988743" cy="756097"/>
              <a:chOff x="2339752" y="1556792"/>
              <a:chExt cx="1224136" cy="936104"/>
            </a:xfrm>
          </p:grpSpPr>
          <p:sp>
            <p:nvSpPr>
              <p:cNvPr id="22" name="Ovaal 21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Rechte verbindingslijn met pijl 23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hthoek 39"/>
            <p:cNvSpPr/>
            <p:nvPr/>
          </p:nvSpPr>
          <p:spPr>
            <a:xfrm rot="16200000">
              <a:off x="5809323" y="4866863"/>
              <a:ext cx="523452" cy="144015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eperen 10"/>
            <p:cNvGrpSpPr/>
            <p:nvPr/>
          </p:nvGrpSpPr>
          <p:grpSpPr>
            <a:xfrm>
              <a:off x="6677366" y="5097608"/>
              <a:ext cx="1315484" cy="571616"/>
              <a:chOff x="7395040" y="4601666"/>
              <a:chExt cx="1315484" cy="571616"/>
            </a:xfrm>
          </p:grpSpPr>
          <p:pic>
            <p:nvPicPr>
              <p:cNvPr id="35" name="Afbeelding 34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1183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1" name="Afbeelding 4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395040" y="4601666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12" name="Groeperen 11"/>
            <p:cNvGrpSpPr/>
            <p:nvPr/>
          </p:nvGrpSpPr>
          <p:grpSpPr>
            <a:xfrm>
              <a:off x="6621677" y="4154724"/>
              <a:ext cx="1300918" cy="571616"/>
              <a:chOff x="7396610" y="3647605"/>
              <a:chExt cx="1300918" cy="571616"/>
            </a:xfrm>
          </p:grpSpPr>
          <p:pic>
            <p:nvPicPr>
              <p:cNvPr id="34" name="Afbeelding 33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8187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2" name="Afbeelding 41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396610" y="3647605"/>
                <a:ext cx="571616" cy="571616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3625363" y="2145556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3640851" y="3179509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2253551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3167083"/>
            <a:ext cx="939800" cy="469900"/>
          </a:xfrm>
          <a:prstGeom prst="rect">
            <a:avLst/>
          </a:prstGeom>
        </p:spPr>
      </p:pic>
      <p:grpSp>
        <p:nvGrpSpPr>
          <p:cNvPr id="67" name="Groeperen 66"/>
          <p:cNvGrpSpPr/>
          <p:nvPr/>
        </p:nvGrpSpPr>
        <p:grpSpPr>
          <a:xfrm>
            <a:off x="4193628" y="2204167"/>
            <a:ext cx="3192805" cy="1645622"/>
            <a:chOff x="4193628" y="2204167"/>
            <a:chExt cx="3192805" cy="1645622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4587202" y="2204167"/>
              <a:ext cx="988743" cy="756097"/>
              <a:chOff x="2339752" y="1556792"/>
              <a:chExt cx="1224136" cy="936104"/>
            </a:xfrm>
          </p:grpSpPr>
          <p:sp>
            <p:nvSpPr>
              <p:cNvPr id="44" name="Ovaal 4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hoek 4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Rechte verbindingslijn met pijl 4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7" name="Rechthoek 4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eperen 47"/>
            <p:cNvGrpSpPr/>
            <p:nvPr/>
          </p:nvGrpSpPr>
          <p:grpSpPr>
            <a:xfrm>
              <a:off x="4587202" y="3093692"/>
              <a:ext cx="988743" cy="756097"/>
              <a:chOff x="2339752" y="1556792"/>
              <a:chExt cx="1224136" cy="936104"/>
            </a:xfrm>
          </p:grpSpPr>
          <p:sp>
            <p:nvSpPr>
              <p:cNvPr id="49" name="Ovaal 4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hoek 4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Rechte verbindingslijn met pijl 5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2" name="Rechthoek 5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Pijl links 52"/>
            <p:cNvSpPr/>
            <p:nvPr/>
          </p:nvSpPr>
          <p:spPr>
            <a:xfrm>
              <a:off x="4209012" y="2317584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ijl links 53"/>
            <p:cNvSpPr/>
            <p:nvPr/>
          </p:nvSpPr>
          <p:spPr>
            <a:xfrm>
              <a:off x="4193628" y="316708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eperen 54"/>
            <p:cNvGrpSpPr/>
            <p:nvPr/>
          </p:nvGrpSpPr>
          <p:grpSpPr>
            <a:xfrm>
              <a:off x="6051614" y="2262328"/>
              <a:ext cx="1300918" cy="571616"/>
              <a:chOff x="7629789" y="3647605"/>
              <a:chExt cx="1300918" cy="571616"/>
            </a:xfrm>
          </p:grpSpPr>
          <p:pic>
            <p:nvPicPr>
              <p:cNvPr id="56" name="Afbeelding 55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1366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629789" y="3647605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58" name="Groeperen 57"/>
            <p:cNvGrpSpPr/>
            <p:nvPr/>
          </p:nvGrpSpPr>
          <p:grpSpPr>
            <a:xfrm>
              <a:off x="6070949" y="3066922"/>
              <a:ext cx="1315484" cy="571616"/>
              <a:chOff x="7628219" y="4601666"/>
              <a:chExt cx="1315484" cy="571616"/>
            </a:xfrm>
          </p:grpSpPr>
          <p:pic>
            <p:nvPicPr>
              <p:cNvPr id="59" name="Afbeelding 58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4362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628219" y="4601666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4" name="Pijl links 63"/>
            <p:cNvSpPr/>
            <p:nvPr/>
          </p:nvSpPr>
          <p:spPr>
            <a:xfrm>
              <a:off x="5571349" y="2334472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ijl links 64"/>
            <p:cNvSpPr/>
            <p:nvPr/>
          </p:nvSpPr>
          <p:spPr>
            <a:xfrm>
              <a:off x="5570831" y="3155417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</a:t>
            </a:r>
            <a:r>
              <a:rPr lang="en-US" dirty="0"/>
              <a:t>c</a:t>
            </a:r>
            <a:r>
              <a:rPr lang="en-US" noProof="0" dirty="0" err="1" smtClean="0"/>
              <a:t>orrection</a:t>
            </a:r>
            <a:r>
              <a:rPr lang="en-US" noProof="0" dirty="0" smtClean="0"/>
              <a:t>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3" name="Groeperen 42"/>
          <p:cNvGrpSpPr/>
          <p:nvPr/>
        </p:nvGrpSpPr>
        <p:grpSpPr>
          <a:xfrm>
            <a:off x="683568" y="1556792"/>
            <a:ext cx="4176464" cy="2160240"/>
            <a:chOff x="683568" y="1268760"/>
            <a:chExt cx="4176464" cy="2592288"/>
          </a:xfrm>
        </p:grpSpPr>
        <p:sp>
          <p:nvSpPr>
            <p:cNvPr id="41" name="Afgeronde rechthoek 40"/>
            <p:cNvSpPr/>
            <p:nvPr/>
          </p:nvSpPr>
          <p:spPr>
            <a:xfrm>
              <a:off x="683568" y="1268760"/>
              <a:ext cx="417646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Classical Error Correction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3635896" y="1801222"/>
              <a:ext cx="1223969" cy="136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</a:t>
              </a:r>
              <a:r>
                <a:rPr lang="en-US" sz="1400" dirty="0" smtClean="0">
                  <a:solidFill>
                    <a:srgbClr val="FF0000"/>
                  </a:solidFill>
                </a:rPr>
                <a:t>0</a:t>
              </a:r>
              <a:endParaRPr lang="en-US" sz="14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890972" y="1844824"/>
              <a:ext cx="288894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Copy the bit 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Measure all bits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Majority vote recovers original </a:t>
              </a:r>
              <a:endParaRPr lang="en-US" sz="16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5148064" y="1556792"/>
            <a:ext cx="3600400" cy="2160240"/>
            <a:chOff x="683568" y="1268760"/>
            <a:chExt cx="3456384" cy="2592288"/>
          </a:xfrm>
        </p:grpSpPr>
        <p:sp>
          <p:nvSpPr>
            <p:cNvPr id="12" name="Afgeronde rechthoek 11"/>
            <p:cNvSpPr/>
            <p:nvPr/>
          </p:nvSpPr>
          <p:spPr>
            <a:xfrm>
              <a:off x="683568" y="1268760"/>
              <a:ext cx="345638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Quantum Error Correction ?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0972" y="1844824"/>
              <a:ext cx="310496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Copy the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 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Measure all </a:t>
              </a:r>
              <a:r>
                <a:rPr lang="en-US" sz="1600" dirty="0" err="1" smtClean="0"/>
                <a:t>qubits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Majority vote recovers original </a:t>
              </a:r>
            </a:p>
          </p:txBody>
        </p:sp>
      </p:grpSp>
      <p:sp>
        <p:nvSpPr>
          <p:cNvPr id="5" name="Rechthoek 4"/>
          <p:cNvSpPr/>
          <p:nvPr/>
        </p:nvSpPr>
        <p:spPr>
          <a:xfrm rot="20700000">
            <a:off x="5953362" y="1916831"/>
            <a:ext cx="2506340" cy="432048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chemeClr val="bg1"/>
                </a:solidFill>
              </a:rPr>
              <a:t>No Cloning Theorem</a:t>
            </a:r>
          </a:p>
        </p:txBody>
      </p:sp>
      <p:sp>
        <p:nvSpPr>
          <p:cNvPr id="16" name="Rechthoek 15"/>
          <p:cNvSpPr/>
          <p:nvPr/>
        </p:nvSpPr>
        <p:spPr>
          <a:xfrm rot="20700000">
            <a:off x="5953362" y="2533009"/>
            <a:ext cx="2506340" cy="432048"/>
          </a:xfrm>
          <a:prstGeom prst="rect">
            <a:avLst/>
          </a:prstGeom>
          <a:solidFill>
            <a:srgbClr val="0F115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rgbClr val="FFFFFF"/>
                </a:solidFill>
              </a:rPr>
              <a:t>Measurements project</a:t>
            </a: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entangled if they cannot be described independent from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08" y="1314893"/>
            <a:ext cx="2291988" cy="557874"/>
          </a:xfrm>
          <a:prstGeom prst="rect">
            <a:avLst/>
          </a:prstGeom>
        </p:spPr>
      </p:pic>
      <p:sp>
        <p:nvSpPr>
          <p:cNvPr id="16" name="Tekstvak 15"/>
          <p:cNvSpPr txBox="1"/>
          <p:nvPr/>
        </p:nvSpPr>
        <p:spPr>
          <a:xfrm>
            <a:off x="6515840" y="3522914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grpSp>
        <p:nvGrpSpPr>
          <p:cNvPr id="28" name="Groeperen 27"/>
          <p:cNvGrpSpPr/>
          <p:nvPr/>
        </p:nvGrpSpPr>
        <p:grpSpPr>
          <a:xfrm>
            <a:off x="4229400" y="2805047"/>
            <a:ext cx="1508612" cy="1799933"/>
            <a:chOff x="3896063" y="1013719"/>
            <a:chExt cx="2504542" cy="2988182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33" name="Afbeelding 3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  <p:grpSp>
        <p:nvGrpSpPr>
          <p:cNvPr id="13" name="Groeperen 12"/>
          <p:cNvGrpSpPr/>
          <p:nvPr/>
        </p:nvGrpSpPr>
        <p:grpSpPr>
          <a:xfrm>
            <a:off x="4945810" y="3658572"/>
            <a:ext cx="1443705" cy="559387"/>
            <a:chOff x="3684669" y="3658572"/>
            <a:chExt cx="1443705" cy="559387"/>
          </a:xfrm>
        </p:grpSpPr>
        <p:grpSp>
          <p:nvGrpSpPr>
            <p:cNvPr id="44" name="Groeperen 43"/>
            <p:cNvGrpSpPr/>
            <p:nvPr/>
          </p:nvGrpSpPr>
          <p:grpSpPr>
            <a:xfrm>
              <a:off x="3895723" y="3658572"/>
              <a:ext cx="1232651" cy="551113"/>
              <a:chOff x="2483716" y="2608782"/>
              <a:chExt cx="2093741" cy="936104"/>
            </a:xfrm>
          </p:grpSpPr>
          <p:grpSp>
            <p:nvGrpSpPr>
              <p:cNvPr id="45" name="Groeperen 44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48" name="Ovaal 47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hoek 48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Rechte verbindingslijn met pijl 49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51" name="Rechthoek 50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Pijl links 45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ijl links 46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kstvak 53"/>
            <p:cNvSpPr txBox="1"/>
            <p:nvPr/>
          </p:nvSpPr>
          <p:spPr>
            <a:xfrm>
              <a:off x="3684669" y="3910182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B</a:t>
              </a:r>
            </a:p>
          </p:txBody>
        </p:sp>
      </p:grpSp>
      <p:sp>
        <p:nvSpPr>
          <p:cNvPr id="15" name="Tekstvak 14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grpSp>
        <p:nvGrpSpPr>
          <p:cNvPr id="29" name="Groeperen 28"/>
          <p:cNvGrpSpPr/>
          <p:nvPr/>
        </p:nvGrpSpPr>
        <p:grpSpPr>
          <a:xfrm>
            <a:off x="1840895" y="2917870"/>
            <a:ext cx="980987" cy="1307741"/>
            <a:chOff x="587920" y="1303590"/>
            <a:chExt cx="1628596" cy="2171063"/>
          </a:xfrm>
        </p:grpSpPr>
        <p:pic>
          <p:nvPicPr>
            <p:cNvPr id="30" name="Afbeelding 2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1987344">
              <a:off x="587920" y="1867034"/>
              <a:ext cx="686999" cy="1071003"/>
            </a:xfrm>
            <a:prstGeom prst="rtTriangle">
              <a:avLst/>
            </a:prstGeom>
          </p:spPr>
        </p:pic>
        <p:pic>
          <p:nvPicPr>
            <p:cNvPr id="31" name="Afbeelding 30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2785806">
              <a:off x="852488" y="1303590"/>
              <a:ext cx="1364028" cy="2171063"/>
            </a:xfrm>
            <a:prstGeom prst="diamond">
              <a:avLst/>
            </a:prstGeom>
          </p:spPr>
        </p:pic>
      </p:grpSp>
      <p:grpSp>
        <p:nvGrpSpPr>
          <p:cNvPr id="12" name="Groeperen 11"/>
          <p:cNvGrpSpPr/>
          <p:nvPr/>
        </p:nvGrpSpPr>
        <p:grpSpPr>
          <a:xfrm>
            <a:off x="1993316" y="3596791"/>
            <a:ext cx="1655170" cy="604530"/>
            <a:chOff x="732175" y="3596791"/>
            <a:chExt cx="1655170" cy="604530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1154694" y="3596791"/>
              <a:ext cx="1232651" cy="551113"/>
              <a:chOff x="2483716" y="2608782"/>
              <a:chExt cx="2093741" cy="936104"/>
            </a:xfrm>
          </p:grpSpPr>
          <p:grpSp>
            <p:nvGrpSpPr>
              <p:cNvPr id="36" name="Groeperen 35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37" name="Ovaal 36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Rechte verbindingslijn met pijl 38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40" name="Rechthoek 39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Pijl links 40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ijl links 41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kstvak 54"/>
            <p:cNvSpPr txBox="1"/>
            <p:nvPr/>
          </p:nvSpPr>
          <p:spPr>
            <a:xfrm>
              <a:off x="732175" y="3893544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A</a:t>
              </a:r>
            </a:p>
          </p:txBody>
        </p:sp>
      </p:grpSp>
      <p:grpSp>
        <p:nvGrpSpPr>
          <p:cNvPr id="63" name="Groeperen 62"/>
          <p:cNvGrpSpPr/>
          <p:nvPr/>
        </p:nvGrpSpPr>
        <p:grpSpPr>
          <a:xfrm>
            <a:off x="3103384" y="1416015"/>
            <a:ext cx="2753010" cy="1876877"/>
            <a:chOff x="2018347" y="1949311"/>
            <a:chExt cx="2753010" cy="1876877"/>
          </a:xfrm>
        </p:grpSpPr>
        <p:grpSp>
          <p:nvGrpSpPr>
            <p:cNvPr id="6" name="Groeperen 5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62" name="Groeperen 61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7" name="Groeperen 6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8" name="Afbeelding 7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9" name="Afbeelding 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52" name="Tekstvak 51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53" name="Tekstvak 52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59" name="Groeperen 58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60" name="Traan 59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Traan 60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sp>
        <p:nvSpPr>
          <p:cNvPr id="56" name="Tekstvak 55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sp>
        <p:nvSpPr>
          <p:cNvPr id="68" name="Tekstvak 67"/>
          <p:cNvSpPr txBox="1"/>
          <p:nvPr/>
        </p:nvSpPr>
        <p:spPr>
          <a:xfrm>
            <a:off x="6515840" y="3522914"/>
            <a:ext cx="504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</p:txBody>
      </p:sp>
      <p:grpSp>
        <p:nvGrpSpPr>
          <p:cNvPr id="17" name="Groeperen 16"/>
          <p:cNvGrpSpPr/>
          <p:nvPr/>
        </p:nvGrpSpPr>
        <p:grpSpPr>
          <a:xfrm>
            <a:off x="1521670" y="3531113"/>
            <a:ext cx="1307741" cy="966882"/>
            <a:chOff x="260529" y="3531113"/>
            <a:chExt cx="1307741" cy="966882"/>
          </a:xfrm>
        </p:grpSpPr>
        <p:pic>
          <p:nvPicPr>
            <p:cNvPr id="69" name="Afbeelding 68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663248" y="3415461"/>
              <a:ext cx="413815" cy="645119"/>
            </a:xfrm>
            <a:prstGeom prst="rtTriangle">
              <a:avLst/>
            </a:prstGeom>
          </p:spPr>
        </p:pic>
        <p:pic>
          <p:nvPicPr>
            <p:cNvPr id="70" name="Afbeelding 6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503588" y="3433312"/>
              <a:ext cx="821624" cy="1307741"/>
            </a:xfrm>
            <a:prstGeom prst="diamond">
              <a:avLst/>
            </a:prstGeom>
          </p:spPr>
        </p:pic>
      </p:grpSp>
      <p:grpSp>
        <p:nvGrpSpPr>
          <p:cNvPr id="71" name="Groeperen 70"/>
          <p:cNvGrpSpPr/>
          <p:nvPr/>
        </p:nvGrpSpPr>
        <p:grpSpPr>
          <a:xfrm rot="5400000">
            <a:off x="4147088" y="2885786"/>
            <a:ext cx="1508612" cy="1799933"/>
            <a:chOff x="3896063" y="1013719"/>
            <a:chExt cx="2504542" cy="2988182"/>
          </a:xfrm>
        </p:grpSpPr>
        <p:pic>
          <p:nvPicPr>
            <p:cNvPr id="72" name="Afbeelding 7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73" name="Afbeelding 7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5" grpId="0"/>
      <p:bldP spid="15" grpId="1"/>
      <p:bldP spid="56" grpId="0"/>
      <p:bldP spid="68" grpId="0"/>
      <p:bldP spid="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/>
        </p:nvGrpSpPr>
        <p:grpSpPr>
          <a:xfrm>
            <a:off x="5515639" y="3380425"/>
            <a:ext cx="2152716" cy="2192247"/>
            <a:chOff x="5515639" y="3380425"/>
            <a:chExt cx="2152716" cy="2192247"/>
          </a:xfrm>
        </p:grpSpPr>
        <p:grpSp>
          <p:nvGrpSpPr>
            <p:cNvPr id="82" name="Groeperen 81"/>
            <p:cNvGrpSpPr/>
            <p:nvPr/>
          </p:nvGrpSpPr>
          <p:grpSpPr>
            <a:xfrm>
              <a:off x="6183414" y="3814691"/>
              <a:ext cx="1021127" cy="733055"/>
              <a:chOff x="4283968" y="4647145"/>
              <a:chExt cx="1021127" cy="733055"/>
            </a:xfrm>
          </p:grpSpPr>
          <p:sp>
            <p:nvSpPr>
              <p:cNvPr id="76" name="Traan 75"/>
              <p:cNvSpPr/>
              <p:nvPr/>
            </p:nvSpPr>
            <p:spPr bwMode="auto">
              <a:xfrm rot="4500000">
                <a:off x="4394780" y="4823236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7" name="Traan 76"/>
              <p:cNvSpPr/>
              <p:nvPr/>
            </p:nvSpPr>
            <p:spPr bwMode="auto">
              <a:xfrm rot="15300000">
                <a:off x="4988033" y="5063137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8" name="Traan 77"/>
              <p:cNvSpPr/>
              <p:nvPr/>
            </p:nvSpPr>
            <p:spPr bwMode="auto">
              <a:xfrm rot="15501730">
                <a:off x="4709812" y="4933176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80" name="Afbeelding 7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587199" y="4755279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81" name="Afbeelding 8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283968" y="4647145"/>
                <a:ext cx="571616" cy="571616"/>
              </a:xfrm>
              <a:prstGeom prst="rect">
                <a:avLst/>
              </a:prstGeom>
            </p:spPr>
          </p:pic>
        </p:grpSp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639" y="3380425"/>
              <a:ext cx="2152716" cy="255515"/>
            </a:xfrm>
            <a:prstGeom prst="rect">
              <a:avLst/>
            </a:prstGeom>
          </p:spPr>
        </p:pic>
        <p:sp>
          <p:nvSpPr>
            <p:cNvPr id="50" name="Rechthoek 49"/>
            <p:cNvSpPr/>
            <p:nvPr/>
          </p:nvSpPr>
          <p:spPr>
            <a:xfrm>
              <a:off x="5515639" y="5228277"/>
              <a:ext cx="1475924" cy="344395"/>
            </a:xfrm>
            <a:prstGeom prst="rect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4. </a:t>
              </a:r>
              <a:r>
                <a:rPr lang="en-US" sz="1400" dirty="0" smtClean="0">
                  <a:solidFill>
                    <a:srgbClr val="FFFFFF"/>
                  </a:solidFill>
                </a:rPr>
                <a:t>Correct error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Tamniau</a:t>
            </a:r>
            <a:r>
              <a:rPr lang="nl-NL" dirty="0" smtClean="0"/>
              <a:t> et al. Nat Nano (2014), </a:t>
            </a:r>
            <a:r>
              <a:rPr lang="nl-NL" dirty="0" err="1" smtClean="0"/>
              <a:t>Waldherr</a:t>
            </a:r>
            <a:r>
              <a:rPr lang="nl-NL" dirty="0" smtClean="0"/>
              <a:t> et al. Nature (2014) </a:t>
            </a:r>
          </a:p>
          <a:p>
            <a:r>
              <a:rPr lang="nl-NL" dirty="0" smtClean="0"/>
              <a:t>Reed et al. Nature (2012) </a:t>
            </a:r>
          </a:p>
        </p:txBody>
      </p:sp>
      <p:sp>
        <p:nvSpPr>
          <p:cNvPr id="21" name="Ovaal 20"/>
          <p:cNvSpPr/>
          <p:nvPr/>
        </p:nvSpPr>
        <p:spPr bwMode="auto">
          <a:xfrm>
            <a:off x="3314538" y="4446672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3" name="Groeperen 12"/>
          <p:cNvGrpSpPr/>
          <p:nvPr/>
        </p:nvGrpSpPr>
        <p:grpSpPr>
          <a:xfrm>
            <a:off x="852261" y="1507484"/>
            <a:ext cx="1814863" cy="930471"/>
            <a:chOff x="852261" y="1268760"/>
            <a:chExt cx="1814863" cy="930471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660771" y="1627615"/>
              <a:ext cx="571616" cy="571616"/>
            </a:xfrm>
            <a:prstGeom prst="rect">
              <a:avLst/>
            </a:prstGeom>
          </p:spPr>
        </p:pic>
        <p:pic>
          <p:nvPicPr>
            <p:cNvPr id="33" name="Afbeelding 3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1268760"/>
              <a:ext cx="1814863" cy="253396"/>
            </a:xfrm>
            <a:prstGeom prst="rect">
              <a:avLst/>
            </a:prstGeom>
          </p:spPr>
        </p:pic>
      </p:grpSp>
      <p:grpSp>
        <p:nvGrpSpPr>
          <p:cNvPr id="59" name="Groeperen 58"/>
          <p:cNvGrpSpPr/>
          <p:nvPr/>
        </p:nvGrpSpPr>
        <p:grpSpPr>
          <a:xfrm>
            <a:off x="1304662" y="4224692"/>
            <a:ext cx="1047097" cy="791042"/>
            <a:chOff x="4611862" y="2081249"/>
            <a:chExt cx="1397869" cy="1056036"/>
          </a:xfrm>
        </p:grpSpPr>
        <p:grpSp>
          <p:nvGrpSpPr>
            <p:cNvPr id="60" name="Groeperen 59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70" name="Ovaal 69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hthoek 70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Rechte verbindingslijn met pijl 71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3" name="Rechthoek 72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Pijl links 60"/>
            <p:cNvSpPr/>
            <p:nvPr/>
          </p:nvSpPr>
          <p:spPr>
            <a:xfrm rot="5400000">
              <a:off x="4965226" y="1811530"/>
              <a:ext cx="271359" cy="810797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ijl links 62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Ovaal 73"/>
          <p:cNvSpPr/>
          <p:nvPr/>
        </p:nvSpPr>
        <p:spPr bwMode="auto">
          <a:xfrm>
            <a:off x="2915817" y="44433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0" name="Groeperen 9"/>
          <p:cNvGrpSpPr/>
          <p:nvPr/>
        </p:nvGrpSpPr>
        <p:grpSpPr>
          <a:xfrm>
            <a:off x="3977934" y="1332514"/>
            <a:ext cx="3832463" cy="1140024"/>
            <a:chOff x="3977934" y="1332514"/>
            <a:chExt cx="3832463" cy="1140024"/>
          </a:xfrm>
        </p:grpSpPr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681" y="1332514"/>
              <a:ext cx="2152716" cy="255515"/>
            </a:xfrm>
            <a:prstGeom prst="rect">
              <a:avLst/>
            </a:prstGeom>
          </p:spPr>
        </p:pic>
        <p:grpSp>
          <p:nvGrpSpPr>
            <p:cNvPr id="42" name="Groeperen 41"/>
            <p:cNvGrpSpPr/>
            <p:nvPr/>
          </p:nvGrpSpPr>
          <p:grpSpPr>
            <a:xfrm>
              <a:off x="6053544" y="1668677"/>
              <a:ext cx="1142603" cy="803861"/>
              <a:chOff x="1440906" y="2332899"/>
              <a:chExt cx="1142603" cy="803861"/>
            </a:xfrm>
          </p:grpSpPr>
          <p:sp>
            <p:nvSpPr>
              <p:cNvPr id="39" name="Traan 38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0" name="Traan 39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1" name="Traan 40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31" name="Afbeelding 3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2011893" y="2565144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29" name="Afbeelding 28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" name="Pijl links 5"/>
            <p:cNvSpPr/>
            <p:nvPr/>
          </p:nvSpPr>
          <p:spPr>
            <a:xfrm>
              <a:off x="3977934" y="1673950"/>
              <a:ext cx="1188132" cy="629592"/>
            </a:xfrm>
            <a:prstGeom prst="righ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400" dirty="0" smtClean="0">
                  <a:solidFill>
                    <a:schemeClr val="bg1"/>
                  </a:solidFill>
                </a:rPr>
                <a:t>1. Encode 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79" name="Afbeelding 7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754401" y="4046936"/>
            <a:ext cx="571616" cy="571616"/>
          </a:xfrm>
          <a:prstGeom prst="rect">
            <a:avLst/>
          </a:prstGeom>
        </p:spPr>
      </p:pic>
      <p:grpSp>
        <p:nvGrpSpPr>
          <p:cNvPr id="11" name="Groeperen 10"/>
          <p:cNvGrpSpPr/>
          <p:nvPr/>
        </p:nvGrpSpPr>
        <p:grpSpPr>
          <a:xfrm>
            <a:off x="852261" y="2682877"/>
            <a:ext cx="4258923" cy="1419855"/>
            <a:chOff x="852261" y="2682877"/>
            <a:chExt cx="4258923" cy="1419855"/>
          </a:xfrm>
        </p:grpSpPr>
        <p:pic>
          <p:nvPicPr>
            <p:cNvPr id="37" name="Afbeelding 3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3019461"/>
              <a:ext cx="2376551" cy="282083"/>
            </a:xfrm>
            <a:prstGeom prst="rect">
              <a:avLst/>
            </a:prstGeom>
          </p:spPr>
        </p:pic>
        <p:grpSp>
          <p:nvGrpSpPr>
            <p:cNvPr id="52" name="Groeperen 51"/>
            <p:cNvGrpSpPr/>
            <p:nvPr/>
          </p:nvGrpSpPr>
          <p:grpSpPr>
            <a:xfrm>
              <a:off x="1295596" y="3298871"/>
              <a:ext cx="1142603" cy="803861"/>
              <a:chOff x="1440906" y="2332899"/>
              <a:chExt cx="1142603" cy="803861"/>
            </a:xfrm>
          </p:grpSpPr>
          <p:sp>
            <p:nvSpPr>
              <p:cNvPr id="54" name="Traan 53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3810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6" name="Afbeelding 55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00000">
                <a:off x="2011893" y="2565144"/>
                <a:ext cx="571616" cy="571616"/>
              </a:xfrm>
              <a:prstGeom prst="rect">
                <a:avLst/>
              </a:prstGeom>
            </p:spPr>
          </p:pic>
          <p:sp>
            <p:nvSpPr>
              <p:cNvPr id="53" name="Traan 52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55" name="Traan 54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58" name="Afbeelding 5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8" name="Pijl rechts 7"/>
            <p:cNvSpPr/>
            <p:nvPr/>
          </p:nvSpPr>
          <p:spPr>
            <a:xfrm rot="20088270">
              <a:off x="4032815" y="2682877"/>
              <a:ext cx="1078369" cy="634838"/>
            </a:xfrm>
            <a:prstGeom prst="lef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2. Error</a:t>
              </a:r>
              <a:endParaRPr lang="en-US" sz="1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9" name="Rechthoek 8"/>
          <p:cNvSpPr/>
          <p:nvPr/>
        </p:nvSpPr>
        <p:spPr>
          <a:xfrm>
            <a:off x="1013906" y="5295345"/>
            <a:ext cx="1785868" cy="554653"/>
          </a:xfrm>
          <a:prstGeom prst="rect">
            <a:avLst/>
          </a:prstGeom>
          <a:solidFill>
            <a:srgbClr val="002B6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FFFFFF"/>
                </a:solidFill>
              </a:rPr>
              <a:t>3. </a:t>
            </a:r>
            <a:r>
              <a:rPr lang="en-US" sz="1400" dirty="0" smtClean="0">
                <a:solidFill>
                  <a:srgbClr val="FFFFFF"/>
                </a:solidFill>
              </a:rPr>
              <a:t>Diagnose by 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parity </a:t>
            </a:r>
            <a:r>
              <a:rPr lang="en-US" sz="1400" dirty="0" err="1" smtClean="0">
                <a:solidFill>
                  <a:srgbClr val="FFFFFF"/>
                </a:solidFill>
              </a:rPr>
              <a:t>measurment</a:t>
            </a:r>
            <a:r>
              <a:rPr lang="en-US" sz="1400" dirty="0" smtClean="0">
                <a:solidFill>
                  <a:srgbClr val="FFFFFF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4.44444E-6 L 0.03159 4.44444E-6 " pathEditMode="relative" ptsTypes="AA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4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 w="12700" cmpd="sng">
          <a:solidFill>
            <a:schemeClr val="bg2">
              <a:lumMod val="60000"/>
              <a:lumOff val="40000"/>
            </a:schemeClr>
          </a:solidFill>
          <a:prstDash val="solid"/>
        </a:ln>
      </a:spPr>
      <a:bodyPr rtlCol="0" anchor="t"/>
      <a:lstStyle>
        <a:defPPr algn="l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2158</TotalTime>
  <Words>1150</Words>
  <Application>Microsoft Macintosh PowerPoint</Application>
  <PresentationFormat>Diavoorstelling (4:3)</PresentationFormat>
  <Paragraphs>241</Paragraphs>
  <Slides>30</Slides>
  <Notes>11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30</vt:i4>
      </vt:variant>
    </vt:vector>
  </HeadingPairs>
  <TitlesOfParts>
    <vt:vector size="33" baseType="lpstr">
      <vt:lpstr>140401_TUD_thema</vt:lpstr>
      <vt:lpstr>1_140401_TUD_thema</vt:lpstr>
      <vt:lpstr>Aangepast ontwerp</vt:lpstr>
      <vt:lpstr>Parity Measurements on Weakly Coupled Carbon Spins in Diamond</vt:lpstr>
      <vt:lpstr>A Quantum Computer promises an exponential speedup over conventional computers</vt:lpstr>
      <vt:lpstr>PowerPoint-presentatie</vt:lpstr>
      <vt:lpstr>Parity Measurements on Weakly Coupled Carbon Spins in Diamond</vt:lpstr>
      <vt:lpstr>A quantum computer uses qubits, the quantum analogue of classical bits </vt:lpstr>
      <vt:lpstr>Quantum error correction is essential in building a scalable quantum computer </vt:lpstr>
      <vt:lpstr>Two particles are entangled if they cannot be described independent from each other</vt:lpstr>
      <vt:lpstr>By measuring the parity an error can be diagnosed and corrected </vt:lpstr>
      <vt:lpstr>Parity Measurements on Weakly Coupled Carbon Spins in Diamond</vt:lpstr>
      <vt:lpstr>PowerPoint-presentatie</vt:lpstr>
      <vt:lpstr>The NV-center is an impurity in Diamond of which we can contol the electronic spin</vt:lpstr>
      <vt:lpstr>Carbon spins rotate around different axes depending on the electron state</vt:lpstr>
      <vt:lpstr>By repeatedly flipping the electron spin with careful timing we can control the carbon spin</vt:lpstr>
      <vt:lpstr>Using the control over the carbon and electron spin we can initialize carbon spins</vt:lpstr>
      <vt:lpstr>Parity Measurements on Weakly Coupled Carbon Spins in Diamond</vt:lpstr>
      <vt:lpstr>A Parity measurement measures if two qubits point in the same direction </vt:lpstr>
      <vt:lpstr>We use a tomography to characterize a state</vt:lpstr>
      <vt:lpstr>We perform a parity measurement by mapping the parity on the electron state </vt:lpstr>
      <vt:lpstr>Performing a parity measurement can project into an entangled state</vt:lpstr>
      <vt:lpstr>The parity measurement is demonstrated by the creation of entanglement</vt:lpstr>
      <vt:lpstr>Parity Measurements on Weakly Coupled Carbon Spins in Diamond</vt:lpstr>
      <vt:lpstr>Quantum error correction requires deterministic parity measurements and more qubits</vt:lpstr>
      <vt:lpstr>Simulations indicate that it is possible to address 3 or more carbons</vt:lpstr>
      <vt:lpstr>Parity Measurements on Weakly Coupled Carbon Spins in Diamond</vt:lpstr>
      <vt:lpstr>Parity Measurements on Weakly Coupled Carbon Spins in Diamond</vt:lpstr>
      <vt:lpstr>Using a dynamical decoupling spectroscopy we can identify individual spins </vt:lpstr>
      <vt:lpstr>Different NV-centers can be linked together using the optical interface</vt:lpstr>
      <vt:lpstr>Coherence times </vt:lpstr>
      <vt:lpstr>By repeatedly flipping the electron spin with careful timing we can control the carbon spin</vt:lpstr>
      <vt:lpstr>The unique combination of local spin control and an optical interface allows a node based design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212</cp:revision>
  <dcterms:created xsi:type="dcterms:W3CDTF">2014-09-08T11:23:13Z</dcterms:created>
  <dcterms:modified xsi:type="dcterms:W3CDTF">2014-09-11T13:34:45Z</dcterms:modified>
</cp:coreProperties>
</file>